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62" r:id="rId4"/>
    <p:sldId id="259" r:id="rId5"/>
    <p:sldId id="263" r:id="rId6"/>
    <p:sldId id="258" r:id="rId7"/>
    <p:sldId id="265" r:id="rId8"/>
    <p:sldId id="270" r:id="rId9"/>
    <p:sldId id="271" r:id="rId10"/>
    <p:sldId id="266" r:id="rId11"/>
    <p:sldId id="268" r:id="rId12"/>
    <p:sldId id="269" r:id="rId13"/>
    <p:sldId id="272" r:id="rId14"/>
    <p:sldId id="273" r:id="rId15"/>
    <p:sldId id="274" r:id="rId16"/>
    <p:sldId id="282" r:id="rId17"/>
    <p:sldId id="285" r:id="rId18"/>
    <p:sldId id="286" r:id="rId19"/>
    <p:sldId id="287" r:id="rId20"/>
    <p:sldId id="283" r:id="rId21"/>
    <p:sldId id="284" r:id="rId22"/>
    <p:sldId id="288" r:id="rId23"/>
    <p:sldId id="289" r:id="rId24"/>
    <p:sldId id="290" r:id="rId25"/>
    <p:sldId id="291" r:id="rId26"/>
    <p:sldId id="293" r:id="rId27"/>
    <p:sldId id="294" r:id="rId28"/>
    <p:sldId id="295" r:id="rId29"/>
    <p:sldId id="296" r:id="rId30"/>
    <p:sldId id="297" r:id="rId31"/>
    <p:sldId id="299" r:id="rId32"/>
    <p:sldId id="300" r:id="rId33"/>
    <p:sldId id="301" r:id="rId34"/>
    <p:sldId id="302" r:id="rId35"/>
    <p:sldId id="280" r:id="rId36"/>
    <p:sldId id="303" r:id="rId37"/>
    <p:sldId id="281" r:id="rId38"/>
    <p:sldId id="276" r:id="rId39"/>
    <p:sldId id="277" r:id="rId40"/>
    <p:sldId id="278" r:id="rId41"/>
    <p:sldId id="279" r:id="rId42"/>
    <p:sldId id="304" r:id="rId43"/>
    <p:sldId id="305" r:id="rId44"/>
    <p:sldId id="306" r:id="rId45"/>
    <p:sldId id="307" r:id="rId46"/>
    <p:sldId id="308" r:id="rId47"/>
    <p:sldId id="309" r:id="rId48"/>
    <p:sldId id="310" r:id="rId49"/>
    <p:sldId id="311" r:id="rId50"/>
    <p:sldId id="298" r:id="rId51"/>
    <p:sldId id="312" r:id="rId52"/>
    <p:sldId id="313" r:id="rId53"/>
    <p:sldId id="314" r:id="rId54"/>
    <p:sldId id="315" r:id="rId55"/>
    <p:sldId id="316" r:id="rId56"/>
    <p:sldId id="317" r:id="rId57"/>
    <p:sldId id="264" r:id="rId58"/>
    <p:sldId id="31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677" autoAdjust="0"/>
  </p:normalViewPr>
  <p:slideViewPr>
    <p:cSldViewPr>
      <p:cViewPr>
        <p:scale>
          <a:sx n="63" d="100"/>
          <a:sy n="63" d="100"/>
        </p:scale>
        <p:origin x="2026" y="7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871FE-AFCF-4181-B235-89CF9F207C14}" type="datetimeFigureOut">
              <a:rPr lang="en-GB" smtClean="0"/>
              <a:t>14/11/2019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29BCD-4038-45A7-B9C9-997D7CE89395}" type="slidenum">
              <a:rPr lang="en-GB" smtClean="0"/>
              <a:t>‹#›</a:t>
            </a:fld>
            <a:endParaRPr lang="en-GB"/>
          </a:p>
        </p:txBody>
      </p:sp>
    </p:spTree>
    <p:extLst>
      <p:ext uri="{BB962C8B-B14F-4D97-AF65-F5344CB8AC3E}">
        <p14:creationId xmlns:p14="http://schemas.microsoft.com/office/powerpoint/2010/main" val="196801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0A0134C3-D165-4AB2-9FDF-5C1F2E073E5C}" type="datetime1">
              <a:rPr lang="en-GB" smtClean="0"/>
              <a:t>14/11/2019</a:t>
            </a:fld>
            <a:endParaRPr lang="en-GB"/>
          </a:p>
        </p:txBody>
      </p:sp>
      <p:sp>
        <p:nvSpPr>
          <p:cNvPr id="16" name="Slide Number Placeholder 15"/>
          <p:cNvSpPr>
            <a:spLocks noGrp="1"/>
          </p:cNvSpPr>
          <p:nvPr>
            <p:ph type="sldNum" sz="quarter" idx="11"/>
          </p:nvPr>
        </p:nvSpPr>
        <p:spPr/>
        <p:txBody>
          <a:bodyPr/>
          <a:lstStyle/>
          <a:p>
            <a:fld id="{DB525483-DD66-4F66-81E6-D1A962683B00}" type="slidenum">
              <a:rPr lang="en-GB" smtClean="0"/>
              <a:t>‹#›</a:t>
            </a:fld>
            <a:endParaRPr lang="en-GB"/>
          </a:p>
        </p:txBody>
      </p:sp>
      <p:sp>
        <p:nvSpPr>
          <p:cNvPr id="17" name="Footer Placeholder 16"/>
          <p:cNvSpPr>
            <a:spLocks noGrp="1"/>
          </p:cNvSpPr>
          <p:nvPr>
            <p:ph type="ftr" sz="quarter" idx="12"/>
          </p:nvPr>
        </p:nvSpPr>
        <p:spPr/>
        <p:txBody>
          <a:bodyPr/>
          <a:lstStyle/>
          <a:p>
            <a:r>
              <a:rPr lang="en-GB"/>
              <a:t>© Clair Warner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A659B-6950-4AF5-B267-03C1EC51AA2B}" type="datetime1">
              <a:rPr lang="en-GB" smtClean="0"/>
              <a:t>14/11/2019</a:t>
            </a:fld>
            <a:endParaRPr lang="en-GB"/>
          </a:p>
        </p:txBody>
      </p:sp>
      <p:sp>
        <p:nvSpPr>
          <p:cNvPr id="5" name="Footer Placeholder 4"/>
          <p:cNvSpPr>
            <a:spLocks noGrp="1"/>
          </p:cNvSpPr>
          <p:nvPr>
            <p:ph type="ftr" sz="quarter" idx="11"/>
          </p:nvPr>
        </p:nvSpPr>
        <p:spPr/>
        <p:txBody>
          <a:bodyPr/>
          <a:lstStyle/>
          <a:p>
            <a:r>
              <a:rPr lang="en-GB"/>
              <a:t>© Clair Warner  </a:t>
            </a:r>
          </a:p>
        </p:txBody>
      </p:sp>
      <p:sp>
        <p:nvSpPr>
          <p:cNvPr id="6" name="Slide Number Placeholder 5"/>
          <p:cNvSpPr>
            <a:spLocks noGrp="1"/>
          </p:cNvSpPr>
          <p:nvPr>
            <p:ph type="sldNum" sz="quarter" idx="12"/>
          </p:nvPr>
        </p:nvSpPr>
        <p:spPr/>
        <p:txBody>
          <a:bodyPr/>
          <a:lstStyle/>
          <a:p>
            <a:fld id="{DB525483-DD66-4F66-81E6-D1A962683B0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F641B-EC10-4295-938E-E4570A1F8708}" type="datetime1">
              <a:rPr lang="en-GB" smtClean="0"/>
              <a:t>14/11/2019</a:t>
            </a:fld>
            <a:endParaRPr lang="en-GB"/>
          </a:p>
        </p:txBody>
      </p:sp>
      <p:sp>
        <p:nvSpPr>
          <p:cNvPr id="5" name="Footer Placeholder 4"/>
          <p:cNvSpPr>
            <a:spLocks noGrp="1"/>
          </p:cNvSpPr>
          <p:nvPr>
            <p:ph type="ftr" sz="quarter" idx="11"/>
          </p:nvPr>
        </p:nvSpPr>
        <p:spPr/>
        <p:txBody>
          <a:bodyPr/>
          <a:lstStyle/>
          <a:p>
            <a:r>
              <a:rPr lang="en-GB"/>
              <a:t>© Clair Warner  </a:t>
            </a:r>
          </a:p>
        </p:txBody>
      </p:sp>
      <p:sp>
        <p:nvSpPr>
          <p:cNvPr id="6" name="Slide Number Placeholder 5"/>
          <p:cNvSpPr>
            <a:spLocks noGrp="1"/>
          </p:cNvSpPr>
          <p:nvPr>
            <p:ph type="sldNum" sz="quarter" idx="12"/>
          </p:nvPr>
        </p:nvSpPr>
        <p:spPr/>
        <p:txBody>
          <a:bodyPr/>
          <a:lstStyle/>
          <a:p>
            <a:fld id="{DB525483-DD66-4F66-81E6-D1A962683B0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302FED32-6725-4CF4-9E3E-20ADC11626BB}" type="datetime1">
              <a:rPr lang="en-GB" smtClean="0"/>
              <a:t>14/11/2019</a:t>
            </a:fld>
            <a:endParaRPr lang="en-GB"/>
          </a:p>
        </p:txBody>
      </p:sp>
      <p:sp>
        <p:nvSpPr>
          <p:cNvPr id="15" name="Slide Number Placeholder 14"/>
          <p:cNvSpPr>
            <a:spLocks noGrp="1"/>
          </p:cNvSpPr>
          <p:nvPr>
            <p:ph type="sldNum" sz="quarter" idx="11"/>
          </p:nvPr>
        </p:nvSpPr>
        <p:spPr/>
        <p:txBody>
          <a:bodyPr/>
          <a:lstStyle/>
          <a:p>
            <a:fld id="{DB525483-DD66-4F66-81E6-D1A962683B00}" type="slidenum">
              <a:rPr lang="en-GB" smtClean="0"/>
              <a:t>‹#›</a:t>
            </a:fld>
            <a:endParaRPr lang="en-GB"/>
          </a:p>
        </p:txBody>
      </p:sp>
      <p:sp>
        <p:nvSpPr>
          <p:cNvPr id="16" name="Footer Placeholder 15"/>
          <p:cNvSpPr>
            <a:spLocks noGrp="1"/>
          </p:cNvSpPr>
          <p:nvPr>
            <p:ph type="ftr" sz="quarter" idx="12"/>
          </p:nvPr>
        </p:nvSpPr>
        <p:spPr/>
        <p:txBody>
          <a:bodyPr/>
          <a:lstStyle/>
          <a:p>
            <a:r>
              <a:rPr lang="en-GB"/>
              <a:t>© Clair Warner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B91A647-C7AC-4449-A4B5-66DDB65A83D6}" type="datetime1">
              <a:rPr lang="en-GB" smtClean="0"/>
              <a:t>14/11/2019</a:t>
            </a:fld>
            <a:endParaRPr lang="en-GB"/>
          </a:p>
        </p:txBody>
      </p:sp>
      <p:sp>
        <p:nvSpPr>
          <p:cNvPr id="13" name="Slide Number Placeholder 12"/>
          <p:cNvSpPr>
            <a:spLocks noGrp="1"/>
          </p:cNvSpPr>
          <p:nvPr>
            <p:ph type="sldNum" sz="quarter" idx="11"/>
          </p:nvPr>
        </p:nvSpPr>
        <p:spPr/>
        <p:txBody>
          <a:bodyPr/>
          <a:lstStyle/>
          <a:p>
            <a:fld id="{DB525483-DD66-4F66-81E6-D1A962683B00}" type="slidenum">
              <a:rPr lang="en-GB" smtClean="0"/>
              <a:t>‹#›</a:t>
            </a:fld>
            <a:endParaRPr lang="en-GB"/>
          </a:p>
        </p:txBody>
      </p:sp>
      <p:sp>
        <p:nvSpPr>
          <p:cNvPr id="14" name="Footer Placeholder 13"/>
          <p:cNvSpPr>
            <a:spLocks noGrp="1"/>
          </p:cNvSpPr>
          <p:nvPr>
            <p:ph type="ftr" sz="quarter" idx="12"/>
          </p:nvPr>
        </p:nvSpPr>
        <p:spPr/>
        <p:txBody>
          <a:bodyPr/>
          <a:lstStyle/>
          <a:p>
            <a:r>
              <a:rPr lang="en-GB"/>
              <a:t>© Clair Warner  </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5619ADD-29FC-46C2-A66F-BCD479FF59B3}" type="datetime1">
              <a:rPr lang="en-GB" smtClean="0"/>
              <a:t>14/11/2019</a:t>
            </a:fld>
            <a:endParaRPr lang="en-GB"/>
          </a:p>
        </p:txBody>
      </p:sp>
      <p:sp>
        <p:nvSpPr>
          <p:cNvPr id="9" name="Slide Number Placeholder 8"/>
          <p:cNvSpPr>
            <a:spLocks noGrp="1"/>
          </p:cNvSpPr>
          <p:nvPr>
            <p:ph type="sldNum" sz="quarter" idx="11"/>
          </p:nvPr>
        </p:nvSpPr>
        <p:spPr/>
        <p:txBody>
          <a:bodyPr/>
          <a:lstStyle/>
          <a:p>
            <a:fld id="{DB525483-DD66-4F66-81E6-D1A962683B00}" type="slidenum">
              <a:rPr lang="en-GB" smtClean="0"/>
              <a:t>‹#›</a:t>
            </a:fld>
            <a:endParaRPr lang="en-GB"/>
          </a:p>
        </p:txBody>
      </p:sp>
      <p:sp>
        <p:nvSpPr>
          <p:cNvPr id="10" name="Footer Placeholder 9"/>
          <p:cNvSpPr>
            <a:spLocks noGrp="1"/>
          </p:cNvSpPr>
          <p:nvPr>
            <p:ph type="ftr" sz="quarter" idx="12"/>
          </p:nvPr>
        </p:nvSpPr>
        <p:spPr>
          <a:xfrm>
            <a:off x="822960" y="6154739"/>
            <a:ext cx="4572000" cy="226590"/>
          </a:xfrm>
        </p:spPr>
        <p:txBody>
          <a:bodyPr/>
          <a:lstStyle/>
          <a:p>
            <a:r>
              <a:rPr lang="en-GB" dirty="0"/>
              <a:t>© Clair Warner </a:t>
            </a:r>
          </a:p>
          <a:p>
            <a:endParaRPr lang="en-GB"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44052915-6BD1-4D7F-890D-D6BCC048D066}" type="datetime1">
              <a:rPr lang="en-GB" smtClean="0"/>
              <a:t>14/11/2019</a:t>
            </a:fld>
            <a:endParaRPr lang="en-GB"/>
          </a:p>
        </p:txBody>
      </p:sp>
      <p:sp>
        <p:nvSpPr>
          <p:cNvPr id="15" name="Slide Number Placeholder 14"/>
          <p:cNvSpPr>
            <a:spLocks noGrp="1"/>
          </p:cNvSpPr>
          <p:nvPr>
            <p:ph type="sldNum" sz="quarter" idx="11"/>
          </p:nvPr>
        </p:nvSpPr>
        <p:spPr/>
        <p:txBody>
          <a:bodyPr/>
          <a:lstStyle/>
          <a:p>
            <a:fld id="{DB525483-DD66-4F66-81E6-D1A962683B00}" type="slidenum">
              <a:rPr lang="en-GB" smtClean="0"/>
              <a:t>‹#›</a:t>
            </a:fld>
            <a:endParaRPr lang="en-GB"/>
          </a:p>
        </p:txBody>
      </p:sp>
      <p:sp>
        <p:nvSpPr>
          <p:cNvPr id="16" name="Footer Placeholder 15"/>
          <p:cNvSpPr>
            <a:spLocks noGrp="1"/>
          </p:cNvSpPr>
          <p:nvPr>
            <p:ph type="ftr" sz="quarter" idx="12"/>
          </p:nvPr>
        </p:nvSpPr>
        <p:spPr/>
        <p:txBody>
          <a:bodyPr/>
          <a:lstStyle/>
          <a:p>
            <a:r>
              <a:rPr lang="en-GB"/>
              <a:t>© Clair Warner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FA158541-2D89-4FDA-A029-757530969E1F}" type="datetime1">
              <a:rPr lang="en-GB" smtClean="0"/>
              <a:t>14/11/2019</a:t>
            </a:fld>
            <a:endParaRPr lang="en-GB"/>
          </a:p>
        </p:txBody>
      </p:sp>
      <p:sp>
        <p:nvSpPr>
          <p:cNvPr id="8" name="Slide Number Placeholder 7"/>
          <p:cNvSpPr>
            <a:spLocks noGrp="1"/>
          </p:cNvSpPr>
          <p:nvPr>
            <p:ph type="sldNum" sz="quarter" idx="11"/>
          </p:nvPr>
        </p:nvSpPr>
        <p:spPr/>
        <p:txBody>
          <a:bodyPr/>
          <a:lstStyle/>
          <a:p>
            <a:fld id="{DB525483-DD66-4F66-81E6-D1A962683B00}" type="slidenum">
              <a:rPr lang="en-GB" smtClean="0"/>
              <a:t>‹#›</a:t>
            </a:fld>
            <a:endParaRPr lang="en-GB"/>
          </a:p>
        </p:txBody>
      </p:sp>
      <p:sp>
        <p:nvSpPr>
          <p:cNvPr id="9" name="Footer Placeholder 8"/>
          <p:cNvSpPr>
            <a:spLocks noGrp="1"/>
          </p:cNvSpPr>
          <p:nvPr>
            <p:ph type="ftr" sz="quarter" idx="12"/>
          </p:nvPr>
        </p:nvSpPr>
        <p:spPr/>
        <p:txBody>
          <a:bodyPr/>
          <a:lstStyle/>
          <a:p>
            <a:r>
              <a:rPr lang="en-GB"/>
              <a:t>© Clair Warner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ECE8E2-34EC-4457-ACCC-89B8B09A6EFC}" type="datetime1">
              <a:rPr lang="en-GB" smtClean="0"/>
              <a:t>14/11/2019</a:t>
            </a:fld>
            <a:endParaRPr lang="en-GB"/>
          </a:p>
        </p:txBody>
      </p:sp>
      <p:sp>
        <p:nvSpPr>
          <p:cNvPr id="6" name="Slide Number Placeholder 5"/>
          <p:cNvSpPr>
            <a:spLocks noGrp="1"/>
          </p:cNvSpPr>
          <p:nvPr>
            <p:ph type="sldNum" sz="quarter" idx="11"/>
          </p:nvPr>
        </p:nvSpPr>
        <p:spPr/>
        <p:txBody>
          <a:bodyPr/>
          <a:lstStyle/>
          <a:p>
            <a:fld id="{DB525483-DD66-4F66-81E6-D1A962683B00}" type="slidenum">
              <a:rPr lang="en-GB" smtClean="0"/>
              <a:t>‹#›</a:t>
            </a:fld>
            <a:endParaRPr lang="en-GB"/>
          </a:p>
        </p:txBody>
      </p:sp>
      <p:sp>
        <p:nvSpPr>
          <p:cNvPr id="7" name="Footer Placeholder 6"/>
          <p:cNvSpPr>
            <a:spLocks noGrp="1"/>
          </p:cNvSpPr>
          <p:nvPr>
            <p:ph type="ftr" sz="quarter" idx="12"/>
          </p:nvPr>
        </p:nvSpPr>
        <p:spPr/>
        <p:txBody>
          <a:bodyPr/>
          <a:lstStyle/>
          <a:p>
            <a:r>
              <a:rPr lang="en-GB"/>
              <a:t>© Clair Warner  </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18090ADE-88B5-4004-899D-328275AEBE2A}" type="datetime1">
              <a:rPr lang="en-GB" smtClean="0"/>
              <a:t>14/11/2019</a:t>
            </a:fld>
            <a:endParaRPr lang="en-GB"/>
          </a:p>
        </p:txBody>
      </p:sp>
      <p:sp>
        <p:nvSpPr>
          <p:cNvPr id="16" name="Slide Number Placeholder 15"/>
          <p:cNvSpPr>
            <a:spLocks noGrp="1"/>
          </p:cNvSpPr>
          <p:nvPr>
            <p:ph type="sldNum" sz="quarter" idx="11"/>
          </p:nvPr>
        </p:nvSpPr>
        <p:spPr/>
        <p:txBody>
          <a:bodyPr/>
          <a:lstStyle/>
          <a:p>
            <a:fld id="{DB525483-DD66-4F66-81E6-D1A962683B00}" type="slidenum">
              <a:rPr lang="en-GB" smtClean="0"/>
              <a:t>‹#›</a:t>
            </a:fld>
            <a:endParaRPr lang="en-GB"/>
          </a:p>
        </p:txBody>
      </p:sp>
      <p:sp>
        <p:nvSpPr>
          <p:cNvPr id="17" name="Footer Placeholder 16"/>
          <p:cNvSpPr>
            <a:spLocks noGrp="1"/>
          </p:cNvSpPr>
          <p:nvPr>
            <p:ph type="ftr" sz="quarter" idx="12"/>
          </p:nvPr>
        </p:nvSpPr>
        <p:spPr/>
        <p:txBody>
          <a:bodyPr/>
          <a:lstStyle/>
          <a:p>
            <a:r>
              <a:rPr lang="en-GB"/>
              <a:t>© Clair Warner  </a:t>
            </a:r>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DCEE0420-3173-4425-A7D8-4B593D2A09AC}" type="datetime1">
              <a:rPr lang="en-GB" smtClean="0"/>
              <a:t>14/11/2019</a:t>
            </a:fld>
            <a:endParaRPr lang="en-GB"/>
          </a:p>
        </p:txBody>
      </p:sp>
      <p:sp>
        <p:nvSpPr>
          <p:cNvPr id="14" name="Slide Number Placeholder 13"/>
          <p:cNvSpPr>
            <a:spLocks noGrp="1"/>
          </p:cNvSpPr>
          <p:nvPr>
            <p:ph type="sldNum" sz="quarter" idx="11"/>
          </p:nvPr>
        </p:nvSpPr>
        <p:spPr/>
        <p:txBody>
          <a:bodyPr/>
          <a:lstStyle/>
          <a:p>
            <a:fld id="{DB525483-DD66-4F66-81E6-D1A962683B00}" type="slidenum">
              <a:rPr lang="en-GB" smtClean="0"/>
              <a:t>‹#›</a:t>
            </a:fld>
            <a:endParaRPr lang="en-GB"/>
          </a:p>
        </p:txBody>
      </p:sp>
      <p:sp>
        <p:nvSpPr>
          <p:cNvPr id="15" name="Footer Placeholder 14"/>
          <p:cNvSpPr>
            <a:spLocks noGrp="1"/>
          </p:cNvSpPr>
          <p:nvPr>
            <p:ph type="ftr" sz="quarter" idx="12"/>
          </p:nvPr>
        </p:nvSpPr>
        <p:spPr/>
        <p:txBody>
          <a:bodyPr/>
          <a:lstStyle/>
          <a:p>
            <a:r>
              <a:rPr lang="en-GB"/>
              <a:t>© Clair Warner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767DE52-2AF2-45C9-BC61-1C621FA63919}" type="datetime1">
              <a:rPr lang="en-GB" smtClean="0"/>
              <a:t>14/11/2019</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GB"/>
              <a:t>© Clair Warner  </a:t>
            </a: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B525483-DD66-4F66-81E6-D1A962683B00}"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Ocn2SvhF_rc"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bsGCV4GLey4&amp;index=8&amp;list=RDOcn2SvhF_rc" TargetMode="Externa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hyperlink" Target="https://www.youtube.com/watch?v=J1AS3l81_x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blog.maketaketeach.com/wp-content/uploads/2012/12/Highlight-paper-spelling-list2.pd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to ‘do’ School !</a:t>
            </a:r>
          </a:p>
        </p:txBody>
      </p:sp>
      <p:sp>
        <p:nvSpPr>
          <p:cNvPr id="3" name="Subtitle 2"/>
          <p:cNvSpPr>
            <a:spLocks noGrp="1"/>
          </p:cNvSpPr>
          <p:nvPr>
            <p:ph type="subTitle" idx="1"/>
          </p:nvPr>
        </p:nvSpPr>
        <p:spPr>
          <a:xfrm>
            <a:off x="2123728" y="3443456"/>
            <a:ext cx="5822776" cy="1656185"/>
          </a:xfrm>
        </p:spPr>
        <p:txBody>
          <a:bodyPr>
            <a:noAutofit/>
          </a:bodyPr>
          <a:lstStyle/>
          <a:p>
            <a:r>
              <a:rPr lang="en-GB" sz="2800" dirty="0"/>
              <a:t>Clair Warner </a:t>
            </a:r>
          </a:p>
          <a:p>
            <a:r>
              <a:rPr lang="en-GB" sz="2800" dirty="0"/>
              <a:t>SEATSS PD Team Manager </a:t>
            </a:r>
          </a:p>
          <a:p>
            <a:r>
              <a:rPr lang="en-GB" sz="2800" dirty="0"/>
              <a:t>London Borough of Redbridge LEA </a:t>
            </a:r>
          </a:p>
        </p:txBody>
      </p:sp>
      <p:sp>
        <p:nvSpPr>
          <p:cNvPr id="4" name="Footer Placeholder 3">
            <a:extLst>
              <a:ext uri="{FF2B5EF4-FFF2-40B4-BE49-F238E27FC236}">
                <a16:creationId xmlns:a16="http://schemas.microsoft.com/office/drawing/2014/main" id="{D5776239-FFCB-445E-89DA-F27008D1EE04}"/>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42268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E95600F-F1C8-4881-90FE-6D5051434D65}"/>
              </a:ext>
            </a:extLst>
          </p:cNvPr>
          <p:cNvSpPr/>
          <p:nvPr/>
        </p:nvSpPr>
        <p:spPr>
          <a:xfrm>
            <a:off x="467544" y="260648"/>
            <a:ext cx="2952328"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need an EHC </a:t>
            </a:r>
          </a:p>
        </p:txBody>
      </p:sp>
      <p:sp>
        <p:nvSpPr>
          <p:cNvPr id="4" name="Rectangle: Rounded Corners 3">
            <a:extLst>
              <a:ext uri="{FF2B5EF4-FFF2-40B4-BE49-F238E27FC236}">
                <a16:creationId xmlns:a16="http://schemas.microsoft.com/office/drawing/2014/main" id="{A61EF0E2-AEB6-402D-9802-176B96530829}"/>
              </a:ext>
            </a:extLst>
          </p:cNvPr>
          <p:cNvSpPr/>
          <p:nvPr/>
        </p:nvSpPr>
        <p:spPr>
          <a:xfrm>
            <a:off x="5148064" y="284560"/>
            <a:ext cx="3701008"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must have 1:1 support </a:t>
            </a:r>
          </a:p>
        </p:txBody>
      </p:sp>
      <p:pic>
        <p:nvPicPr>
          <p:cNvPr id="6" name="Picture 5">
            <a:extLst>
              <a:ext uri="{FF2B5EF4-FFF2-40B4-BE49-F238E27FC236}">
                <a16:creationId xmlns:a16="http://schemas.microsoft.com/office/drawing/2014/main" id="{15D9AD8C-664B-4C5B-90E5-98C9E5C51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280" y="2403510"/>
            <a:ext cx="3346822" cy="2708957"/>
          </a:xfrm>
          <a:prstGeom prst="rect">
            <a:avLst/>
          </a:prstGeom>
        </p:spPr>
      </p:pic>
      <p:sp>
        <p:nvSpPr>
          <p:cNvPr id="7" name="Rectangle: Rounded Corners 6">
            <a:extLst>
              <a:ext uri="{FF2B5EF4-FFF2-40B4-BE49-F238E27FC236}">
                <a16:creationId xmlns:a16="http://schemas.microsoft.com/office/drawing/2014/main" id="{57AD84AB-3845-4AA5-8EF0-F4D2E8615DAB}"/>
              </a:ext>
            </a:extLst>
          </p:cNvPr>
          <p:cNvSpPr/>
          <p:nvPr/>
        </p:nvSpPr>
        <p:spPr>
          <a:xfrm>
            <a:off x="173863" y="3319074"/>
            <a:ext cx="2592288"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Special School would be better?</a:t>
            </a:r>
          </a:p>
        </p:txBody>
      </p:sp>
      <p:sp>
        <p:nvSpPr>
          <p:cNvPr id="8" name="Rectangle: Rounded Corners 7">
            <a:extLst>
              <a:ext uri="{FF2B5EF4-FFF2-40B4-BE49-F238E27FC236}">
                <a16:creationId xmlns:a16="http://schemas.microsoft.com/office/drawing/2014/main" id="{D663826E-E5BC-49E8-BD10-ED4B5DC0825D}"/>
              </a:ext>
            </a:extLst>
          </p:cNvPr>
          <p:cNvSpPr/>
          <p:nvPr/>
        </p:nvSpPr>
        <p:spPr>
          <a:xfrm>
            <a:off x="6660232" y="3822056"/>
            <a:ext cx="2304256" cy="2703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Why isn’t the Physio coming in weekly?</a:t>
            </a:r>
          </a:p>
        </p:txBody>
      </p:sp>
      <p:sp>
        <p:nvSpPr>
          <p:cNvPr id="9" name="Rectangle 8">
            <a:extLst>
              <a:ext uri="{FF2B5EF4-FFF2-40B4-BE49-F238E27FC236}">
                <a16:creationId xmlns:a16="http://schemas.microsoft.com/office/drawing/2014/main" id="{A5637EFD-C145-4C81-B81C-7914B847AAD4}"/>
              </a:ext>
            </a:extLst>
          </p:cNvPr>
          <p:cNvSpPr/>
          <p:nvPr/>
        </p:nvSpPr>
        <p:spPr>
          <a:xfrm rot="20299148">
            <a:off x="625755" y="2229276"/>
            <a:ext cx="2258100"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Panic </a:t>
            </a:r>
          </a:p>
        </p:txBody>
      </p:sp>
      <p:sp>
        <p:nvSpPr>
          <p:cNvPr id="10" name="Rectangle 9">
            <a:extLst>
              <a:ext uri="{FF2B5EF4-FFF2-40B4-BE49-F238E27FC236}">
                <a16:creationId xmlns:a16="http://schemas.microsoft.com/office/drawing/2014/main" id="{63854E22-C9D7-4B19-9C20-16ABCFEA8C27}"/>
              </a:ext>
            </a:extLst>
          </p:cNvPr>
          <p:cNvSpPr/>
          <p:nvPr/>
        </p:nvSpPr>
        <p:spPr>
          <a:xfrm>
            <a:off x="6375826" y="2413854"/>
            <a:ext cx="2756342"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Denial</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11" name="Rectangle 10">
            <a:extLst>
              <a:ext uri="{FF2B5EF4-FFF2-40B4-BE49-F238E27FC236}">
                <a16:creationId xmlns:a16="http://schemas.microsoft.com/office/drawing/2014/main" id="{3102DF17-136C-414C-B7DA-DBCA7AA1E630}"/>
              </a:ext>
            </a:extLst>
          </p:cNvPr>
          <p:cNvSpPr/>
          <p:nvPr/>
        </p:nvSpPr>
        <p:spPr>
          <a:xfrm rot="3356756">
            <a:off x="3336198" y="909117"/>
            <a:ext cx="187743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Grief</a:t>
            </a:r>
          </a:p>
        </p:txBody>
      </p:sp>
      <p:sp>
        <p:nvSpPr>
          <p:cNvPr id="13" name="Rectangle 12">
            <a:extLst>
              <a:ext uri="{FF2B5EF4-FFF2-40B4-BE49-F238E27FC236}">
                <a16:creationId xmlns:a16="http://schemas.microsoft.com/office/drawing/2014/main" id="{785F03FB-B626-4065-BFE4-53CA0FFD5392}"/>
              </a:ext>
            </a:extLst>
          </p:cNvPr>
          <p:cNvSpPr/>
          <p:nvPr/>
        </p:nvSpPr>
        <p:spPr>
          <a:xfrm>
            <a:off x="251520" y="5301208"/>
            <a:ext cx="6480720" cy="1754326"/>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Not done this before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Footer Placeholder 13">
            <a:extLst>
              <a:ext uri="{FF2B5EF4-FFF2-40B4-BE49-F238E27FC236}">
                <a16:creationId xmlns:a16="http://schemas.microsoft.com/office/drawing/2014/main" id="{2CC44C0B-6DFB-45C0-8225-5F5CFE68ECB4}"/>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412155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FDA037-C164-47DC-9235-9FD04F3F83DB}"/>
              </a:ext>
            </a:extLst>
          </p:cNvPr>
          <p:cNvSpPr/>
          <p:nvPr/>
        </p:nvSpPr>
        <p:spPr>
          <a:xfrm>
            <a:off x="467544" y="404664"/>
            <a:ext cx="8136904" cy="129614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Stop, take and breath …. what can we see? </a:t>
            </a:r>
          </a:p>
        </p:txBody>
      </p:sp>
      <p:pic>
        <p:nvPicPr>
          <p:cNvPr id="4" name="Picture 3">
            <a:extLst>
              <a:ext uri="{FF2B5EF4-FFF2-40B4-BE49-F238E27FC236}">
                <a16:creationId xmlns:a16="http://schemas.microsoft.com/office/drawing/2014/main" id="{DE0E2579-91AD-4B67-8E2B-25791193C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742" y="2420888"/>
            <a:ext cx="6170547" cy="3470932"/>
          </a:xfrm>
          <a:prstGeom prst="rect">
            <a:avLst/>
          </a:prstGeom>
        </p:spPr>
      </p:pic>
      <p:sp>
        <p:nvSpPr>
          <p:cNvPr id="5" name="Footer Placeholder 4">
            <a:extLst>
              <a:ext uri="{FF2B5EF4-FFF2-40B4-BE49-F238E27FC236}">
                <a16:creationId xmlns:a16="http://schemas.microsoft.com/office/drawing/2014/main" id="{011D187C-E527-4B1E-9025-BE73589C4082}"/>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238156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8552FD-6E43-4843-8F7C-B40946BF42C5}"/>
              </a:ext>
            </a:extLst>
          </p:cNvPr>
          <p:cNvSpPr txBox="1"/>
          <p:nvPr/>
        </p:nvSpPr>
        <p:spPr>
          <a:xfrm>
            <a:off x="251520" y="692696"/>
            <a:ext cx="5315523" cy="646331"/>
          </a:xfrm>
          <a:prstGeom prst="rect">
            <a:avLst/>
          </a:prstGeom>
          <a:noFill/>
        </p:spPr>
        <p:txBody>
          <a:bodyPr wrap="square" rtlCol="0">
            <a:spAutoFit/>
          </a:bodyPr>
          <a:lstStyle/>
          <a:p>
            <a:r>
              <a:rPr lang="en-US" sz="3600" kern="1200" dirty="0">
                <a:solidFill>
                  <a:schemeClr val="tx1"/>
                </a:solidFill>
                <a:latin typeface="+mn-lt"/>
                <a:ea typeface="+mn-ea"/>
                <a:cs typeface="+mn-cs"/>
              </a:rPr>
              <a:t>Working on the floor</a:t>
            </a:r>
            <a:r>
              <a:rPr lang="en-US" sz="2800" kern="1200" dirty="0">
                <a:solidFill>
                  <a:schemeClr val="tx1"/>
                </a:solidFill>
                <a:latin typeface="+mn-lt"/>
                <a:ea typeface="+mn-ea"/>
                <a:cs typeface="+mn-cs"/>
              </a:rPr>
              <a:t> </a:t>
            </a:r>
          </a:p>
        </p:txBody>
      </p:sp>
      <p:pic>
        <p:nvPicPr>
          <p:cNvPr id="4" name="Picture 3">
            <a:extLst>
              <a:ext uri="{FF2B5EF4-FFF2-40B4-BE49-F238E27FC236}">
                <a16:creationId xmlns:a16="http://schemas.microsoft.com/office/drawing/2014/main" id="{EAE14695-5CDC-4983-9BCC-AE109685BC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88640"/>
            <a:ext cx="3851920" cy="2876100"/>
          </a:xfrm>
          <a:prstGeom prst="rect">
            <a:avLst/>
          </a:prstGeom>
        </p:spPr>
      </p:pic>
      <p:pic>
        <p:nvPicPr>
          <p:cNvPr id="6" name="Picture 5">
            <a:extLst>
              <a:ext uri="{FF2B5EF4-FFF2-40B4-BE49-F238E27FC236}">
                <a16:creationId xmlns:a16="http://schemas.microsoft.com/office/drawing/2014/main" id="{CA8B41E0-7E18-4601-9111-176A1924D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293096"/>
            <a:ext cx="2903774" cy="1937376"/>
          </a:xfrm>
          <a:prstGeom prst="rect">
            <a:avLst/>
          </a:prstGeom>
        </p:spPr>
      </p:pic>
      <p:pic>
        <p:nvPicPr>
          <p:cNvPr id="8" name="Picture 7">
            <a:extLst>
              <a:ext uri="{FF2B5EF4-FFF2-40B4-BE49-F238E27FC236}">
                <a16:creationId xmlns:a16="http://schemas.microsoft.com/office/drawing/2014/main" id="{8D7EADB7-F612-4576-B00A-A92690C64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356992"/>
            <a:ext cx="1973940" cy="1973940"/>
          </a:xfrm>
          <a:prstGeom prst="rect">
            <a:avLst/>
          </a:prstGeom>
        </p:spPr>
      </p:pic>
      <p:pic>
        <p:nvPicPr>
          <p:cNvPr id="16" name="Picture 15">
            <a:extLst>
              <a:ext uri="{FF2B5EF4-FFF2-40B4-BE49-F238E27FC236}">
                <a16:creationId xmlns:a16="http://schemas.microsoft.com/office/drawing/2014/main" id="{00C731CF-5764-4DC6-8031-521EA13390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1549925"/>
            <a:ext cx="2337153" cy="2337153"/>
          </a:xfrm>
          <a:prstGeom prst="rect">
            <a:avLst/>
          </a:prstGeom>
        </p:spPr>
      </p:pic>
      <p:sp>
        <p:nvSpPr>
          <p:cNvPr id="18" name="Rectangle 17">
            <a:extLst>
              <a:ext uri="{FF2B5EF4-FFF2-40B4-BE49-F238E27FC236}">
                <a16:creationId xmlns:a16="http://schemas.microsoft.com/office/drawing/2014/main" id="{E6E95D73-5E39-4407-B6C1-5A5E49157B37}"/>
              </a:ext>
            </a:extLst>
          </p:cNvPr>
          <p:cNvSpPr/>
          <p:nvPr/>
        </p:nvSpPr>
        <p:spPr>
          <a:xfrm rot="5400000">
            <a:off x="2198787" y="4047166"/>
            <a:ext cx="4680519" cy="707886"/>
          </a:xfrm>
          <a:prstGeom prst="rect">
            <a:avLst/>
          </a:prstGeom>
          <a:noFill/>
        </p:spPr>
        <p:txBody>
          <a:bodyPr wrap="square" lIns="91440" tIns="45720" rIns="91440" bIns="45720">
            <a:spAutoFit/>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Flexible approach</a:t>
            </a:r>
          </a:p>
        </p:txBody>
      </p:sp>
      <p:sp>
        <p:nvSpPr>
          <p:cNvPr id="19" name="Footer Placeholder 18">
            <a:extLst>
              <a:ext uri="{FF2B5EF4-FFF2-40B4-BE49-F238E27FC236}">
                <a16:creationId xmlns:a16="http://schemas.microsoft.com/office/drawing/2014/main" id="{82D1C817-ECC0-48F3-8B46-534647F39FDE}"/>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57000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450DCB-870C-4C5C-AF55-9A4DE6AD816A}"/>
              </a:ext>
            </a:extLst>
          </p:cNvPr>
          <p:cNvSpPr txBox="1"/>
          <p:nvPr/>
        </p:nvSpPr>
        <p:spPr>
          <a:xfrm>
            <a:off x="1331640" y="188640"/>
            <a:ext cx="7632848" cy="1107996"/>
          </a:xfrm>
          <a:prstGeom prst="rect">
            <a:avLst/>
          </a:prstGeom>
          <a:noFill/>
        </p:spPr>
        <p:txBody>
          <a:bodyPr wrap="square" rtlCol="0">
            <a:spAutoFit/>
          </a:bodyPr>
          <a:lstStyle/>
          <a:p>
            <a:pPr algn="ctr"/>
            <a:r>
              <a:rPr lang="en-US" sz="6600" dirty="0"/>
              <a:t>        Playground</a:t>
            </a:r>
            <a:r>
              <a:rPr lang="en-US" sz="3600" dirty="0"/>
              <a:t> </a:t>
            </a:r>
            <a:endParaRPr lang="en-US" sz="3600" kern="1200" dirty="0">
              <a:solidFill>
                <a:schemeClr val="tx1"/>
              </a:solidFill>
              <a:latin typeface="+mn-lt"/>
              <a:ea typeface="+mn-ea"/>
              <a:cs typeface="+mn-cs"/>
            </a:endParaRPr>
          </a:p>
        </p:txBody>
      </p:sp>
      <p:sp>
        <p:nvSpPr>
          <p:cNvPr id="3" name="Rectangle: Rounded Corners 2">
            <a:extLst>
              <a:ext uri="{FF2B5EF4-FFF2-40B4-BE49-F238E27FC236}">
                <a16:creationId xmlns:a16="http://schemas.microsoft.com/office/drawing/2014/main" id="{8B0D6B7E-3186-4D4C-8B4D-E243800893C7}"/>
              </a:ext>
            </a:extLst>
          </p:cNvPr>
          <p:cNvSpPr/>
          <p:nvPr/>
        </p:nvSpPr>
        <p:spPr>
          <a:xfrm rot="20420699">
            <a:off x="336384" y="2802950"/>
            <a:ext cx="3075823" cy="1108196"/>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Impact of cold </a:t>
            </a:r>
          </a:p>
        </p:txBody>
      </p:sp>
      <p:sp>
        <p:nvSpPr>
          <p:cNvPr id="4" name="Rectangle: Rounded Corners 3">
            <a:extLst>
              <a:ext uri="{FF2B5EF4-FFF2-40B4-BE49-F238E27FC236}">
                <a16:creationId xmlns:a16="http://schemas.microsoft.com/office/drawing/2014/main" id="{CECCC737-7282-44B6-BBF8-DDC8A8410490}"/>
              </a:ext>
            </a:extLst>
          </p:cNvPr>
          <p:cNvSpPr/>
          <p:nvPr/>
        </p:nvSpPr>
        <p:spPr>
          <a:xfrm rot="20420699">
            <a:off x="3428305" y="1651816"/>
            <a:ext cx="3313129" cy="1014342"/>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Social isolation </a:t>
            </a:r>
          </a:p>
        </p:txBody>
      </p:sp>
      <p:sp>
        <p:nvSpPr>
          <p:cNvPr id="5" name="Rectangle: Rounded Corners 4">
            <a:extLst>
              <a:ext uri="{FF2B5EF4-FFF2-40B4-BE49-F238E27FC236}">
                <a16:creationId xmlns:a16="http://schemas.microsoft.com/office/drawing/2014/main" id="{EDC8B15C-DD1F-41E5-9CBF-32A74E40E60C}"/>
              </a:ext>
            </a:extLst>
          </p:cNvPr>
          <p:cNvSpPr/>
          <p:nvPr/>
        </p:nvSpPr>
        <p:spPr>
          <a:xfrm rot="20420699">
            <a:off x="4992486" y="2248063"/>
            <a:ext cx="3744023" cy="100797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Access to equipment </a:t>
            </a:r>
          </a:p>
        </p:txBody>
      </p:sp>
      <p:sp>
        <p:nvSpPr>
          <p:cNvPr id="6" name="Rectangle: Rounded Corners 5">
            <a:extLst>
              <a:ext uri="{FF2B5EF4-FFF2-40B4-BE49-F238E27FC236}">
                <a16:creationId xmlns:a16="http://schemas.microsoft.com/office/drawing/2014/main" id="{707959B3-0552-41DF-8088-F6E7B6EAD54B}"/>
              </a:ext>
            </a:extLst>
          </p:cNvPr>
          <p:cNvSpPr/>
          <p:nvPr/>
        </p:nvSpPr>
        <p:spPr>
          <a:xfrm rot="20441545">
            <a:off x="900906" y="826534"/>
            <a:ext cx="2217300" cy="145572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Pacing/ timing </a:t>
            </a:r>
          </a:p>
        </p:txBody>
      </p:sp>
      <p:sp>
        <p:nvSpPr>
          <p:cNvPr id="7" name="Rectangle: Rounded Corners 6">
            <a:extLst>
              <a:ext uri="{FF2B5EF4-FFF2-40B4-BE49-F238E27FC236}">
                <a16:creationId xmlns:a16="http://schemas.microsoft.com/office/drawing/2014/main" id="{705A6017-9B4A-42A9-AF78-ECF9A5911319}"/>
              </a:ext>
            </a:extLst>
          </p:cNvPr>
          <p:cNvSpPr/>
          <p:nvPr/>
        </p:nvSpPr>
        <p:spPr>
          <a:xfrm rot="20392948">
            <a:off x="278093" y="3881696"/>
            <a:ext cx="4832186" cy="107687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Over supportive buddy!</a:t>
            </a:r>
          </a:p>
        </p:txBody>
      </p:sp>
      <p:sp>
        <p:nvSpPr>
          <p:cNvPr id="8" name="Rectangle: Rounded Corners 7">
            <a:extLst>
              <a:ext uri="{FF2B5EF4-FFF2-40B4-BE49-F238E27FC236}">
                <a16:creationId xmlns:a16="http://schemas.microsoft.com/office/drawing/2014/main" id="{B5C3199A-A3AB-4C57-994A-48D7AE61500C}"/>
              </a:ext>
            </a:extLst>
          </p:cNvPr>
          <p:cNvSpPr/>
          <p:nvPr/>
        </p:nvSpPr>
        <p:spPr>
          <a:xfrm rot="20420699">
            <a:off x="1801463" y="4941939"/>
            <a:ext cx="4352730" cy="100537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Friendship dynamics  </a:t>
            </a:r>
          </a:p>
        </p:txBody>
      </p:sp>
      <p:sp>
        <p:nvSpPr>
          <p:cNvPr id="9" name="Rectangle: Rounded Corners 8">
            <a:extLst>
              <a:ext uri="{FF2B5EF4-FFF2-40B4-BE49-F238E27FC236}">
                <a16:creationId xmlns:a16="http://schemas.microsoft.com/office/drawing/2014/main" id="{C5C4E664-7E72-43E0-BDF1-F0AA00CD5660}"/>
              </a:ext>
            </a:extLst>
          </p:cNvPr>
          <p:cNvSpPr/>
          <p:nvPr/>
        </p:nvSpPr>
        <p:spPr>
          <a:xfrm rot="20420699">
            <a:off x="6155597" y="3685846"/>
            <a:ext cx="2833087" cy="91547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New skills/ games  </a:t>
            </a:r>
          </a:p>
        </p:txBody>
      </p:sp>
      <p:sp>
        <p:nvSpPr>
          <p:cNvPr id="10" name="Rectangle: Rounded Corners 9">
            <a:extLst>
              <a:ext uri="{FF2B5EF4-FFF2-40B4-BE49-F238E27FC236}">
                <a16:creationId xmlns:a16="http://schemas.microsoft.com/office/drawing/2014/main" id="{70526D4C-AE36-47B3-8003-5F9CF0A608E5}"/>
              </a:ext>
            </a:extLst>
          </p:cNvPr>
          <p:cNvSpPr/>
          <p:nvPr/>
        </p:nvSpPr>
        <p:spPr>
          <a:xfrm rot="20420699">
            <a:off x="6033933" y="5090563"/>
            <a:ext cx="2749038" cy="100537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Bikes/ fitness  </a:t>
            </a:r>
          </a:p>
        </p:txBody>
      </p:sp>
      <p:sp>
        <p:nvSpPr>
          <p:cNvPr id="11" name="Footer Placeholder 10">
            <a:extLst>
              <a:ext uri="{FF2B5EF4-FFF2-40B4-BE49-F238E27FC236}">
                <a16:creationId xmlns:a16="http://schemas.microsoft.com/office/drawing/2014/main" id="{5C30FDDB-1283-4888-9F25-CB344FAE4DE0}"/>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151648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1DFD58A-BA15-42FC-AE3C-9FAB662F0E0F}"/>
              </a:ext>
            </a:extLst>
          </p:cNvPr>
          <p:cNvSpPr/>
          <p:nvPr/>
        </p:nvSpPr>
        <p:spPr>
          <a:xfrm>
            <a:off x="3563888" y="2708920"/>
            <a:ext cx="5400600" cy="1331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Posture/ Sitting position  </a:t>
            </a:r>
          </a:p>
        </p:txBody>
      </p:sp>
      <p:sp>
        <p:nvSpPr>
          <p:cNvPr id="3" name="Rectangle: Rounded Corners 2">
            <a:extLst>
              <a:ext uri="{FF2B5EF4-FFF2-40B4-BE49-F238E27FC236}">
                <a16:creationId xmlns:a16="http://schemas.microsoft.com/office/drawing/2014/main" id="{001E39F5-F9A2-4D67-ADFB-428FDFCA1126}"/>
              </a:ext>
            </a:extLst>
          </p:cNvPr>
          <p:cNvSpPr/>
          <p:nvPr/>
        </p:nvSpPr>
        <p:spPr>
          <a:xfrm rot="20729157">
            <a:off x="404104" y="484751"/>
            <a:ext cx="2736304" cy="132253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Staff /Student awareness</a:t>
            </a:r>
          </a:p>
        </p:txBody>
      </p:sp>
      <p:pic>
        <p:nvPicPr>
          <p:cNvPr id="7" name="Picture 6">
            <a:extLst>
              <a:ext uri="{FF2B5EF4-FFF2-40B4-BE49-F238E27FC236}">
                <a16:creationId xmlns:a16="http://schemas.microsoft.com/office/drawing/2014/main" id="{1E22523C-4549-40F3-98E6-85B73DEF88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2008" y="404664"/>
            <a:ext cx="3020560" cy="2016224"/>
          </a:xfrm>
          <a:prstGeom prst="rect">
            <a:avLst/>
          </a:prstGeom>
        </p:spPr>
      </p:pic>
      <p:sp>
        <p:nvSpPr>
          <p:cNvPr id="8" name="Rectangle: Rounded Corners 7">
            <a:extLst>
              <a:ext uri="{FF2B5EF4-FFF2-40B4-BE49-F238E27FC236}">
                <a16:creationId xmlns:a16="http://schemas.microsoft.com/office/drawing/2014/main" id="{271D753E-C525-4067-9E00-098062B4A80E}"/>
              </a:ext>
            </a:extLst>
          </p:cNvPr>
          <p:cNvSpPr/>
          <p:nvPr/>
        </p:nvSpPr>
        <p:spPr>
          <a:xfrm>
            <a:off x="3262470" y="5387419"/>
            <a:ext cx="5485993" cy="132253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Supportive seating /Use of wedges/ feedback sensory cushions</a:t>
            </a:r>
          </a:p>
        </p:txBody>
      </p:sp>
      <p:sp>
        <p:nvSpPr>
          <p:cNvPr id="9" name="Rectangle: Rounded Corners 8">
            <a:extLst>
              <a:ext uri="{FF2B5EF4-FFF2-40B4-BE49-F238E27FC236}">
                <a16:creationId xmlns:a16="http://schemas.microsoft.com/office/drawing/2014/main" id="{1BC12E65-4E27-4852-B021-F3E14BA0B988}"/>
              </a:ext>
            </a:extLst>
          </p:cNvPr>
          <p:cNvSpPr/>
          <p:nvPr/>
        </p:nvSpPr>
        <p:spPr>
          <a:xfrm rot="19816906">
            <a:off x="543400" y="4873872"/>
            <a:ext cx="2736304" cy="132253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Not being different </a:t>
            </a:r>
          </a:p>
        </p:txBody>
      </p:sp>
      <p:sp>
        <p:nvSpPr>
          <p:cNvPr id="10" name="Rectangle: Rounded Corners 9">
            <a:extLst>
              <a:ext uri="{FF2B5EF4-FFF2-40B4-BE49-F238E27FC236}">
                <a16:creationId xmlns:a16="http://schemas.microsoft.com/office/drawing/2014/main" id="{949690D4-ADD9-4CEA-82FD-03D16A6FE225}"/>
              </a:ext>
            </a:extLst>
          </p:cNvPr>
          <p:cNvSpPr/>
          <p:nvPr/>
        </p:nvSpPr>
        <p:spPr>
          <a:xfrm>
            <a:off x="56828" y="2526295"/>
            <a:ext cx="2786980" cy="151408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Standing work areas </a:t>
            </a:r>
          </a:p>
        </p:txBody>
      </p:sp>
      <p:pic>
        <p:nvPicPr>
          <p:cNvPr id="13" name="Picture 12">
            <a:extLst>
              <a:ext uri="{FF2B5EF4-FFF2-40B4-BE49-F238E27FC236}">
                <a16:creationId xmlns:a16="http://schemas.microsoft.com/office/drawing/2014/main" id="{6DDEB787-4496-45BE-9605-75497F159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156644"/>
            <a:ext cx="1486492" cy="1114869"/>
          </a:xfrm>
          <a:prstGeom prst="rect">
            <a:avLst/>
          </a:prstGeom>
        </p:spPr>
      </p:pic>
      <p:sp>
        <p:nvSpPr>
          <p:cNvPr id="14" name="Footer Placeholder 13">
            <a:extLst>
              <a:ext uri="{FF2B5EF4-FFF2-40B4-BE49-F238E27FC236}">
                <a16:creationId xmlns:a16="http://schemas.microsoft.com/office/drawing/2014/main" id="{22565036-C122-4464-ACBC-AD0D53D3656E}"/>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74808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A17643-E6BA-4966-ABD5-C8DE48E9E2D0}"/>
              </a:ext>
            </a:extLst>
          </p:cNvPr>
          <p:cNvSpPr/>
          <p:nvPr/>
        </p:nvSpPr>
        <p:spPr>
          <a:xfrm>
            <a:off x="4283968" y="476673"/>
            <a:ext cx="45365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Handwriting</a:t>
            </a:r>
            <a:r>
              <a:rPr lang="en-GB" dirty="0"/>
              <a:t> </a:t>
            </a:r>
          </a:p>
        </p:txBody>
      </p:sp>
      <p:pic>
        <p:nvPicPr>
          <p:cNvPr id="4" name="Picture 3">
            <a:extLst>
              <a:ext uri="{FF2B5EF4-FFF2-40B4-BE49-F238E27FC236}">
                <a16:creationId xmlns:a16="http://schemas.microsoft.com/office/drawing/2014/main" id="{39C2840A-0B5D-4B94-92D9-F419F824A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2099556"/>
            <a:ext cx="4261076" cy="3728442"/>
          </a:xfrm>
          <a:prstGeom prst="rect">
            <a:avLst/>
          </a:prstGeom>
        </p:spPr>
      </p:pic>
      <p:sp>
        <p:nvSpPr>
          <p:cNvPr id="5" name="Footer Placeholder 4">
            <a:extLst>
              <a:ext uri="{FF2B5EF4-FFF2-40B4-BE49-F238E27FC236}">
                <a16:creationId xmlns:a16="http://schemas.microsoft.com/office/drawing/2014/main" id="{C3D9C39D-BEE5-464B-A593-2DF6280C7E9C}"/>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2363066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301208"/>
            <a:ext cx="7543800" cy="1080120"/>
          </a:xfrm>
        </p:spPr>
        <p:txBody>
          <a:bodyPr/>
          <a:lstStyle/>
          <a:p>
            <a:pPr algn="ctr"/>
            <a:r>
              <a:rPr lang="en-GB" dirty="0"/>
              <a:t>     Formation in groups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517606"/>
            <a:ext cx="7128792" cy="4639585"/>
          </a:xfrm>
          <a:prstGeom prst="rect">
            <a:avLst/>
          </a:prstGeom>
        </p:spPr>
      </p:pic>
      <p:sp>
        <p:nvSpPr>
          <p:cNvPr id="4" name="Footer Placeholder 3">
            <a:extLst>
              <a:ext uri="{FF2B5EF4-FFF2-40B4-BE49-F238E27FC236}">
                <a16:creationId xmlns:a16="http://schemas.microsoft.com/office/drawing/2014/main" id="{C7CC47DF-62AA-4F3A-9BF2-5E1FFEA421FC}"/>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225966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Internal memory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742134"/>
            <a:ext cx="3240360" cy="4343050"/>
          </a:xfrm>
          <a:prstGeom prst="rect">
            <a:avLst/>
          </a:prstGeom>
        </p:spPr>
      </p:pic>
      <p:sp>
        <p:nvSpPr>
          <p:cNvPr id="4" name="Footer Placeholder 3">
            <a:extLst>
              <a:ext uri="{FF2B5EF4-FFF2-40B4-BE49-F238E27FC236}">
                <a16:creationId xmlns:a16="http://schemas.microsoft.com/office/drawing/2014/main" id="{512CF8A7-B992-41A6-AFD4-5396376D8CD8}"/>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3888443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221998"/>
            <a:ext cx="7543800" cy="1159330"/>
          </a:xfrm>
        </p:spPr>
        <p:txBody>
          <a:bodyPr/>
          <a:lstStyle/>
          <a:p>
            <a:pPr algn="ctr"/>
            <a:r>
              <a:rPr lang="en-GB" dirty="0"/>
              <a:t>Lazy Eight </a:t>
            </a:r>
          </a:p>
        </p:txBody>
      </p:sp>
      <p:sp>
        <p:nvSpPr>
          <p:cNvPr id="3" name="Rectangle 2"/>
          <p:cNvSpPr/>
          <p:nvPr/>
        </p:nvSpPr>
        <p:spPr>
          <a:xfrm>
            <a:off x="755576" y="548680"/>
            <a:ext cx="75608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2"/>
              </a:rPr>
              <a:t>https://www.youtube.com/watch?v=Ocn2SvhF_rc</a:t>
            </a:r>
            <a:r>
              <a:rPr lang="en-GB"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340767"/>
            <a:ext cx="5544616" cy="3881231"/>
          </a:xfrm>
          <a:prstGeom prst="rect">
            <a:avLst/>
          </a:prstGeom>
        </p:spPr>
      </p:pic>
      <p:sp>
        <p:nvSpPr>
          <p:cNvPr id="5" name="Footer Placeholder 4">
            <a:extLst>
              <a:ext uri="{FF2B5EF4-FFF2-40B4-BE49-F238E27FC236}">
                <a16:creationId xmlns:a16="http://schemas.microsoft.com/office/drawing/2014/main" id="{4CD47637-89C7-447D-B437-80A429596F88}"/>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2073344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80728"/>
            <a:ext cx="6781800" cy="1600200"/>
          </a:xfrm>
        </p:spPr>
        <p:txBody>
          <a:bodyPr>
            <a:normAutofit/>
          </a:bodyPr>
          <a:lstStyle/>
          <a:p>
            <a:pPr algn="ctr"/>
            <a:r>
              <a:rPr lang="en-GB" dirty="0"/>
              <a:t>Letter construction</a:t>
            </a:r>
            <a:br>
              <a:rPr lang="en-GB" dirty="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844824"/>
            <a:ext cx="4581128" cy="4320480"/>
          </a:xfrm>
          <a:prstGeom prst="rect">
            <a:avLst/>
          </a:prstGeom>
        </p:spPr>
      </p:pic>
      <p:sp>
        <p:nvSpPr>
          <p:cNvPr id="3" name="Footer Placeholder 2">
            <a:extLst>
              <a:ext uri="{FF2B5EF4-FFF2-40B4-BE49-F238E27FC236}">
                <a16:creationId xmlns:a16="http://schemas.microsoft.com/office/drawing/2014/main" id="{4E85EAF1-0CFC-459B-B5E5-E6B5EE0ED440}"/>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192794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685800"/>
            <a:ext cx="7632847" cy="5407496"/>
          </a:xfrm>
        </p:spPr>
      </p:pic>
      <p:sp>
        <p:nvSpPr>
          <p:cNvPr id="6" name="Title 5"/>
          <p:cNvSpPr>
            <a:spLocks noGrp="1"/>
          </p:cNvSpPr>
          <p:nvPr>
            <p:ph type="title"/>
          </p:nvPr>
        </p:nvSpPr>
        <p:spPr/>
        <p:txBody>
          <a:bodyPr/>
          <a:lstStyle/>
          <a:p>
            <a:br>
              <a:rPr lang="en-GB" dirty="0"/>
            </a:br>
            <a:endParaRPr lang="en-GB" dirty="0"/>
          </a:p>
        </p:txBody>
      </p:sp>
      <p:sp>
        <p:nvSpPr>
          <p:cNvPr id="2" name="Footer Placeholder 1">
            <a:extLst>
              <a:ext uri="{FF2B5EF4-FFF2-40B4-BE49-F238E27FC236}">
                <a16:creationId xmlns:a16="http://schemas.microsoft.com/office/drawing/2014/main" id="{2707E23B-1024-4E4E-9BB3-537260585767}"/>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99898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Small pencil trick</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275" y="1052736"/>
            <a:ext cx="2711450" cy="3832200"/>
          </a:xfrm>
          <a:prstGeom prst="rect">
            <a:avLst/>
          </a:prstGeom>
        </p:spPr>
      </p:pic>
      <p:sp>
        <p:nvSpPr>
          <p:cNvPr id="4" name="Footer Placeholder 3">
            <a:extLst>
              <a:ext uri="{FF2B5EF4-FFF2-40B4-BE49-F238E27FC236}">
                <a16:creationId xmlns:a16="http://schemas.microsoft.com/office/drawing/2014/main" id="{54738FA1-67E5-462E-A2F0-3311EDF2DFE9}"/>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57032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Small pencil trick</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275" y="1052736"/>
            <a:ext cx="2711450" cy="3832200"/>
          </a:xfrm>
          <a:prstGeom prst="rect">
            <a:avLst/>
          </a:prstGeom>
        </p:spPr>
      </p:pic>
      <p:sp>
        <p:nvSpPr>
          <p:cNvPr id="4" name="Footer Placeholder 3">
            <a:extLst>
              <a:ext uri="{FF2B5EF4-FFF2-40B4-BE49-F238E27FC236}">
                <a16:creationId xmlns:a16="http://schemas.microsoft.com/office/drawing/2014/main" id="{BD4CEA30-B448-451D-9773-B2685345E327}"/>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232559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71" y="854381"/>
            <a:ext cx="878497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linkClick r:id="rId2"/>
            </a:endParaRPr>
          </a:p>
          <a:p>
            <a:pPr algn="ctr"/>
            <a:endParaRPr lang="en-GB" dirty="0">
              <a:hlinkClick r:id="rId2"/>
            </a:endParaRPr>
          </a:p>
          <a:p>
            <a:pPr algn="ctr"/>
            <a:endParaRPr lang="en-GB" dirty="0">
              <a:hlinkClick r:id="rId2"/>
            </a:endParaRPr>
          </a:p>
          <a:p>
            <a:pPr algn="ctr"/>
            <a:endParaRPr lang="en-GB" dirty="0">
              <a:hlinkClick r:id="rId2"/>
            </a:endParaRPr>
          </a:p>
          <a:p>
            <a:pPr algn="ctr"/>
            <a:r>
              <a:rPr lang="en-GB" dirty="0">
                <a:hlinkClick r:id="rId2"/>
              </a:rPr>
              <a:t>https://www.youtube.com/watch?v=bsGCV4GLey4&amp;index=8&amp;list=RDOcn2SvhF_rc</a:t>
            </a:r>
            <a:r>
              <a:rPr lang="en-GB"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9" y="1071824"/>
            <a:ext cx="1026951" cy="1026951"/>
          </a:xfrm>
          <a:prstGeom prst="rect">
            <a:avLst/>
          </a:prstGeom>
        </p:spPr>
      </p:pic>
      <p:sp>
        <p:nvSpPr>
          <p:cNvPr id="8" name="TextBox 7"/>
          <p:cNvSpPr txBox="1"/>
          <p:nvPr/>
        </p:nvSpPr>
        <p:spPr>
          <a:xfrm>
            <a:off x="2051720" y="1107243"/>
            <a:ext cx="3816424"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Writing Wizard</a:t>
            </a:r>
          </a:p>
        </p:txBody>
      </p:sp>
      <p:sp>
        <p:nvSpPr>
          <p:cNvPr id="9" name="Rectangle 8"/>
          <p:cNvSpPr/>
          <p:nvPr/>
        </p:nvSpPr>
        <p:spPr>
          <a:xfrm>
            <a:off x="163971" y="3181856"/>
            <a:ext cx="878497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linkClick r:id="rId4"/>
            </a:endParaRPr>
          </a:p>
          <a:p>
            <a:pPr algn="ctr"/>
            <a:endParaRPr lang="en-GB" dirty="0">
              <a:hlinkClick r:id="rId4"/>
            </a:endParaRPr>
          </a:p>
          <a:p>
            <a:pPr algn="ctr"/>
            <a:r>
              <a:rPr lang="en-GB" dirty="0">
                <a:hlinkClick r:id="rId4"/>
              </a:rPr>
              <a:t>https://www.youtube.com/watch?v=J1AS3l81_xE</a:t>
            </a:r>
            <a:endParaRPr lang="en-GB"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10" y="3284984"/>
            <a:ext cx="1162050" cy="1233165"/>
          </a:xfrm>
          <a:prstGeom prst="rect">
            <a:avLst/>
          </a:prstGeom>
        </p:spPr>
      </p:pic>
      <p:sp>
        <p:nvSpPr>
          <p:cNvPr id="11" name="TextBox 10"/>
          <p:cNvSpPr txBox="1"/>
          <p:nvPr/>
        </p:nvSpPr>
        <p:spPr>
          <a:xfrm>
            <a:off x="2195736" y="3284984"/>
            <a:ext cx="3816424" cy="646331"/>
          </a:xfrm>
          <a:prstGeom prst="rect">
            <a:avLst/>
          </a:prstGeom>
          <a:noFill/>
        </p:spPr>
        <p:txBody>
          <a:bodyPr wrap="square" rtlCol="0">
            <a:spAutoFit/>
          </a:bodyPr>
          <a:lstStyle/>
          <a:p>
            <a:r>
              <a:rPr lang="en-GB" sz="3600" b="1" dirty="0" err="1">
                <a:latin typeface="Arial" panose="020B0604020202020204" pitchFamily="34" charset="0"/>
                <a:cs typeface="Arial" panose="020B0604020202020204" pitchFamily="34" charset="0"/>
              </a:rPr>
              <a:t>i</a:t>
            </a:r>
            <a:r>
              <a:rPr lang="en-GB" sz="3600" b="1" dirty="0">
                <a:latin typeface="Arial" panose="020B0604020202020204" pitchFamily="34" charset="0"/>
                <a:cs typeface="Arial" panose="020B0604020202020204" pitchFamily="34" charset="0"/>
              </a:rPr>
              <a:t> write words</a:t>
            </a:r>
          </a:p>
        </p:txBody>
      </p:sp>
      <p:sp>
        <p:nvSpPr>
          <p:cNvPr id="2" name="Footer Placeholder 1">
            <a:extLst>
              <a:ext uri="{FF2B5EF4-FFF2-40B4-BE49-F238E27FC236}">
                <a16:creationId xmlns:a16="http://schemas.microsoft.com/office/drawing/2014/main" id="{95411980-E6FF-472C-898B-D8B2054F62E7}"/>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58217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Pressing too hard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268760"/>
            <a:ext cx="3240360" cy="345638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268760"/>
            <a:ext cx="3456384" cy="3456384"/>
          </a:xfrm>
          <a:prstGeom prst="rect">
            <a:avLst/>
          </a:prstGeom>
        </p:spPr>
      </p:pic>
      <p:sp>
        <p:nvSpPr>
          <p:cNvPr id="5" name="Footer Placeholder 4">
            <a:extLst>
              <a:ext uri="{FF2B5EF4-FFF2-40B4-BE49-F238E27FC236}">
                <a16:creationId xmlns:a16="http://schemas.microsoft.com/office/drawing/2014/main" id="{6FDF60D4-D096-45B3-B42D-43741B878193}"/>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2771872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        Scribble test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76672"/>
            <a:ext cx="6192688" cy="4104456"/>
          </a:xfrm>
          <a:prstGeom prst="rect">
            <a:avLst/>
          </a:prstGeom>
        </p:spPr>
      </p:pic>
      <p:sp>
        <p:nvSpPr>
          <p:cNvPr id="2" name="Footer Placeholder 1">
            <a:extLst>
              <a:ext uri="{FF2B5EF4-FFF2-40B4-BE49-F238E27FC236}">
                <a16:creationId xmlns:a16="http://schemas.microsoft.com/office/drawing/2014/main" id="{4352D1EC-3E0B-4179-8F51-898AD7AF7449}"/>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401788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Highlighted paper</a:t>
            </a:r>
          </a:p>
        </p:txBody>
      </p:sp>
      <p:sp>
        <p:nvSpPr>
          <p:cNvPr id="3" name="Rectangle 2"/>
          <p:cNvSpPr/>
          <p:nvPr/>
        </p:nvSpPr>
        <p:spPr>
          <a:xfrm>
            <a:off x="2267744" y="692696"/>
            <a:ext cx="4824536"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692696"/>
            <a:ext cx="4536504" cy="3688804"/>
          </a:xfrm>
          <a:prstGeom prst="rect">
            <a:avLst/>
          </a:prstGeom>
        </p:spPr>
      </p:pic>
      <p:sp>
        <p:nvSpPr>
          <p:cNvPr id="5" name="Footer Placeholder 4">
            <a:extLst>
              <a:ext uri="{FF2B5EF4-FFF2-40B4-BE49-F238E27FC236}">
                <a16:creationId xmlns:a16="http://schemas.microsoft.com/office/drawing/2014/main" id="{20E69A8D-D317-4EF8-A582-ACC2E8F7FDA3}"/>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1216102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Spelling paper</a:t>
            </a:r>
            <a:br>
              <a:rPr lang="en-GB" dirty="0"/>
            </a:br>
            <a:r>
              <a:rPr lang="en-GB" sz="1300" dirty="0">
                <a:hlinkClick r:id="rId2"/>
              </a:rPr>
              <a:t>http://blog.maketaketeach.com/wp-content/uploads/2012/12/Highlight-paper-spelling-list2.pdf</a:t>
            </a:r>
            <a:r>
              <a:rPr lang="en-GB" sz="1300" dirty="0"/>
              <a:t> </a:t>
            </a:r>
          </a:p>
        </p:txBody>
      </p:sp>
      <p:sp>
        <p:nvSpPr>
          <p:cNvPr id="3" name="Rectangle 2"/>
          <p:cNvSpPr/>
          <p:nvPr/>
        </p:nvSpPr>
        <p:spPr>
          <a:xfrm>
            <a:off x="1635987" y="188640"/>
            <a:ext cx="5544616" cy="424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007" y="260648"/>
            <a:ext cx="5184576" cy="3888432"/>
          </a:xfrm>
          <a:prstGeom prst="rect">
            <a:avLst/>
          </a:prstGeom>
        </p:spPr>
      </p:pic>
      <p:sp>
        <p:nvSpPr>
          <p:cNvPr id="5" name="Footer Placeholder 4">
            <a:extLst>
              <a:ext uri="{FF2B5EF4-FFF2-40B4-BE49-F238E27FC236}">
                <a16:creationId xmlns:a16="http://schemas.microsoft.com/office/drawing/2014/main" id="{44BBDAFB-AF90-4797-A8EA-EFC72CD02C47}"/>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2000354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Button buddy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836712"/>
            <a:ext cx="7128792" cy="4104456"/>
          </a:xfrm>
          <a:prstGeom prst="rect">
            <a:avLst/>
          </a:prstGeom>
        </p:spPr>
      </p:pic>
      <p:sp>
        <p:nvSpPr>
          <p:cNvPr id="4" name="Footer Placeholder 3">
            <a:extLst>
              <a:ext uri="{FF2B5EF4-FFF2-40B4-BE49-F238E27FC236}">
                <a16:creationId xmlns:a16="http://schemas.microsoft.com/office/drawing/2014/main" id="{90D9A181-A364-4AE2-80CE-D5B2E45D48CE}"/>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3877040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Minions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857" y="571857"/>
            <a:ext cx="5714286" cy="4513327"/>
          </a:xfrm>
          <a:prstGeom prst="rect">
            <a:avLst/>
          </a:prstGeom>
        </p:spPr>
      </p:pic>
      <p:sp>
        <p:nvSpPr>
          <p:cNvPr id="4" name="Footer Placeholder 3">
            <a:extLst>
              <a:ext uri="{FF2B5EF4-FFF2-40B4-BE49-F238E27FC236}">
                <a16:creationId xmlns:a16="http://schemas.microsoft.com/office/drawing/2014/main" id="{0046AE2F-6572-4149-9007-92DA829B4A03}"/>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623478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Sloped board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84784"/>
            <a:ext cx="3332088" cy="2870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484784"/>
            <a:ext cx="3960440" cy="2870200"/>
          </a:xfrm>
          <a:prstGeom prst="rect">
            <a:avLst/>
          </a:prstGeom>
        </p:spPr>
      </p:pic>
      <p:sp>
        <p:nvSpPr>
          <p:cNvPr id="5" name="Footer Placeholder 4">
            <a:extLst>
              <a:ext uri="{FF2B5EF4-FFF2-40B4-BE49-F238E27FC236}">
                <a16:creationId xmlns:a16="http://schemas.microsoft.com/office/drawing/2014/main" id="{62B49C18-DB4A-4B13-923E-A7E0F07E28CC}"/>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235190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4C8DDF-B254-46EE-8CCF-CDA8232BA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60648"/>
            <a:ext cx="4896544" cy="5696941"/>
          </a:xfrm>
          <a:prstGeom prst="rect">
            <a:avLst/>
          </a:prstGeom>
        </p:spPr>
      </p:pic>
      <p:sp>
        <p:nvSpPr>
          <p:cNvPr id="2" name="Footer Placeholder 1">
            <a:extLst>
              <a:ext uri="{FF2B5EF4-FFF2-40B4-BE49-F238E27FC236}">
                <a16:creationId xmlns:a16="http://schemas.microsoft.com/office/drawing/2014/main" id="{1EE50061-D46B-4072-A005-2C3EEE9B6139}"/>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2730408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29200"/>
            <a:ext cx="6781800" cy="943000"/>
          </a:xfrm>
        </p:spPr>
        <p:txBody>
          <a:bodyPr/>
          <a:lstStyle/>
          <a:p>
            <a:pPr algn="ctr"/>
            <a:r>
              <a:rPr lang="en-GB" dirty="0"/>
              <a:t>DIY pencil grip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3" y="692696"/>
            <a:ext cx="4248471" cy="4064000"/>
          </a:xfrm>
          <a:prstGeom prst="rect">
            <a:avLst/>
          </a:prstGeom>
        </p:spPr>
      </p:pic>
      <p:sp>
        <p:nvSpPr>
          <p:cNvPr id="4" name="Footer Placeholder 3">
            <a:extLst>
              <a:ext uri="{FF2B5EF4-FFF2-40B4-BE49-F238E27FC236}">
                <a16:creationId xmlns:a16="http://schemas.microsoft.com/office/drawing/2014/main" id="{E6763FAD-F843-4DB5-9E96-F82919AC50FD}"/>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241107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E788-811A-490A-A192-787E0AA1F3BD}"/>
              </a:ext>
            </a:extLst>
          </p:cNvPr>
          <p:cNvSpPr>
            <a:spLocks noGrp="1"/>
          </p:cNvSpPr>
          <p:nvPr>
            <p:ph type="title"/>
          </p:nvPr>
        </p:nvSpPr>
        <p:spPr>
          <a:xfrm>
            <a:off x="323528" y="116632"/>
            <a:ext cx="8712968" cy="1080120"/>
          </a:xfrm>
        </p:spPr>
        <p:txBody>
          <a:bodyPr/>
          <a:lstStyle/>
          <a:p>
            <a:r>
              <a:rPr lang="en-GB"/>
              <a:t>Useful strategies to consider </a:t>
            </a:r>
            <a:endParaRPr lang="en-GB" dirty="0"/>
          </a:p>
        </p:txBody>
      </p:sp>
      <p:pic>
        <p:nvPicPr>
          <p:cNvPr id="6" name="Picture 5">
            <a:extLst>
              <a:ext uri="{FF2B5EF4-FFF2-40B4-BE49-F238E27FC236}">
                <a16:creationId xmlns:a16="http://schemas.microsoft.com/office/drawing/2014/main" id="{054C10CA-095D-4E2A-A17A-599A2F340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176" y="1420191"/>
            <a:ext cx="3121152" cy="2075688"/>
          </a:xfrm>
          <a:prstGeom prst="rect">
            <a:avLst/>
          </a:prstGeom>
        </p:spPr>
      </p:pic>
      <p:pic>
        <p:nvPicPr>
          <p:cNvPr id="11" name="Picture 10">
            <a:extLst>
              <a:ext uri="{FF2B5EF4-FFF2-40B4-BE49-F238E27FC236}">
                <a16:creationId xmlns:a16="http://schemas.microsoft.com/office/drawing/2014/main" id="{468C761A-5F5E-4B32-8F2F-557B32E8F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345055"/>
            <a:ext cx="3237784" cy="2008664"/>
          </a:xfrm>
          <a:prstGeom prst="rect">
            <a:avLst/>
          </a:prstGeom>
        </p:spPr>
      </p:pic>
      <p:pic>
        <p:nvPicPr>
          <p:cNvPr id="13" name="Picture 12">
            <a:extLst>
              <a:ext uri="{FF2B5EF4-FFF2-40B4-BE49-F238E27FC236}">
                <a16:creationId xmlns:a16="http://schemas.microsoft.com/office/drawing/2014/main" id="{70166AE0-B818-4934-9331-D1CEB2C3D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3655548"/>
            <a:ext cx="2698030" cy="2474193"/>
          </a:xfrm>
          <a:prstGeom prst="rect">
            <a:avLst/>
          </a:prstGeom>
        </p:spPr>
      </p:pic>
      <p:pic>
        <p:nvPicPr>
          <p:cNvPr id="17" name="Picture 16">
            <a:extLst>
              <a:ext uri="{FF2B5EF4-FFF2-40B4-BE49-F238E27FC236}">
                <a16:creationId xmlns:a16="http://schemas.microsoft.com/office/drawing/2014/main" id="{1451E144-4E63-4092-BD2E-6710E0810C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3789040"/>
            <a:ext cx="3456384" cy="2207210"/>
          </a:xfrm>
          <a:prstGeom prst="rect">
            <a:avLst/>
          </a:prstGeom>
        </p:spPr>
      </p:pic>
      <p:sp>
        <p:nvSpPr>
          <p:cNvPr id="18" name="Footer Placeholder 17">
            <a:extLst>
              <a:ext uri="{FF2B5EF4-FFF2-40B4-BE49-F238E27FC236}">
                <a16:creationId xmlns:a16="http://schemas.microsoft.com/office/drawing/2014/main" id="{181B13AD-B52A-4F13-8692-0250BFA10425}"/>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97139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2AAF9-FA2E-430C-9E8B-3CEF07AFEE11}"/>
              </a:ext>
            </a:extLst>
          </p:cNvPr>
          <p:cNvSpPr txBox="1"/>
          <p:nvPr/>
        </p:nvSpPr>
        <p:spPr>
          <a:xfrm>
            <a:off x="4211960" y="260648"/>
            <a:ext cx="7056784" cy="769441"/>
          </a:xfrm>
          <a:prstGeom prst="rect">
            <a:avLst/>
          </a:prstGeom>
          <a:noFill/>
        </p:spPr>
        <p:txBody>
          <a:bodyPr wrap="square" rtlCol="0">
            <a:spAutoFit/>
          </a:bodyPr>
          <a:lstStyle/>
          <a:p>
            <a:r>
              <a:rPr lang="en-US" sz="4400" b="1" kern="1200" dirty="0">
                <a:solidFill>
                  <a:schemeClr val="tx1"/>
                </a:solidFill>
                <a:latin typeface="+mn-lt"/>
                <a:ea typeface="+mn-ea"/>
                <a:cs typeface="+mn-cs"/>
              </a:rPr>
              <a:t>Literacy strategies </a:t>
            </a:r>
          </a:p>
        </p:txBody>
      </p:sp>
      <p:pic>
        <p:nvPicPr>
          <p:cNvPr id="5" name="Picture 4">
            <a:extLst>
              <a:ext uri="{FF2B5EF4-FFF2-40B4-BE49-F238E27FC236}">
                <a16:creationId xmlns:a16="http://schemas.microsoft.com/office/drawing/2014/main" id="{D338E9E9-2ECD-4E56-9084-79AA9B1E0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24744"/>
            <a:ext cx="4104117" cy="3078088"/>
          </a:xfrm>
          <a:prstGeom prst="rect">
            <a:avLst/>
          </a:prstGeom>
        </p:spPr>
      </p:pic>
      <p:sp>
        <p:nvSpPr>
          <p:cNvPr id="6" name="Rectangle: Rounded Corners 5">
            <a:extLst>
              <a:ext uri="{FF2B5EF4-FFF2-40B4-BE49-F238E27FC236}">
                <a16:creationId xmlns:a16="http://schemas.microsoft.com/office/drawing/2014/main" id="{314F553B-F9DE-4B16-BBBD-87E871834AF6}"/>
              </a:ext>
            </a:extLst>
          </p:cNvPr>
          <p:cNvSpPr/>
          <p:nvPr/>
        </p:nvSpPr>
        <p:spPr>
          <a:xfrm>
            <a:off x="467544" y="260648"/>
            <a:ext cx="3672408" cy="57606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Cloze Pro</a:t>
            </a:r>
          </a:p>
        </p:txBody>
      </p:sp>
      <p:pic>
        <p:nvPicPr>
          <p:cNvPr id="10" name="Picture 9">
            <a:extLst>
              <a:ext uri="{FF2B5EF4-FFF2-40B4-BE49-F238E27FC236}">
                <a16:creationId xmlns:a16="http://schemas.microsoft.com/office/drawing/2014/main" id="{DD236817-EC3F-4E60-81D3-95C06247B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5" y="4329444"/>
            <a:ext cx="3672408" cy="2339916"/>
          </a:xfrm>
          <a:prstGeom prst="rect">
            <a:avLst/>
          </a:prstGeom>
        </p:spPr>
      </p:pic>
      <p:pic>
        <p:nvPicPr>
          <p:cNvPr id="12" name="Picture 11">
            <a:extLst>
              <a:ext uri="{FF2B5EF4-FFF2-40B4-BE49-F238E27FC236}">
                <a16:creationId xmlns:a16="http://schemas.microsoft.com/office/drawing/2014/main" id="{86FE1E8E-94AF-41C2-A598-28C3BAFBE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1124744"/>
            <a:ext cx="3600400" cy="4608512"/>
          </a:xfrm>
          <a:prstGeom prst="rect">
            <a:avLst/>
          </a:prstGeom>
        </p:spPr>
      </p:pic>
      <p:sp>
        <p:nvSpPr>
          <p:cNvPr id="13" name="Rectangle: Rounded Corners 12">
            <a:extLst>
              <a:ext uri="{FF2B5EF4-FFF2-40B4-BE49-F238E27FC236}">
                <a16:creationId xmlns:a16="http://schemas.microsoft.com/office/drawing/2014/main" id="{2EC6672D-FBC4-4440-A481-12CA5728E5FD}"/>
              </a:ext>
            </a:extLst>
          </p:cNvPr>
          <p:cNvSpPr/>
          <p:nvPr/>
        </p:nvSpPr>
        <p:spPr>
          <a:xfrm>
            <a:off x="4860032" y="5949280"/>
            <a:ext cx="3672408" cy="57606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Scaffolding </a:t>
            </a:r>
          </a:p>
        </p:txBody>
      </p:sp>
      <p:sp>
        <p:nvSpPr>
          <p:cNvPr id="14" name="Footer Placeholder 13">
            <a:extLst>
              <a:ext uri="{FF2B5EF4-FFF2-40B4-BE49-F238E27FC236}">
                <a16:creationId xmlns:a16="http://schemas.microsoft.com/office/drawing/2014/main" id="{8F9574AC-2ECB-41D2-8485-1A06A26BBC76}"/>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3371119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D625B1-C2A6-4A72-9066-59830F5FE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600224"/>
            <a:ext cx="2920064" cy="3893418"/>
          </a:xfrm>
          <a:prstGeom prst="rect">
            <a:avLst/>
          </a:prstGeom>
        </p:spPr>
      </p:pic>
      <p:pic>
        <p:nvPicPr>
          <p:cNvPr id="6" name="Picture 5">
            <a:extLst>
              <a:ext uri="{FF2B5EF4-FFF2-40B4-BE49-F238E27FC236}">
                <a16:creationId xmlns:a16="http://schemas.microsoft.com/office/drawing/2014/main" id="{3A935188-26A5-4CCD-B50C-72B4E5495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981681"/>
            <a:ext cx="3574070" cy="3237086"/>
          </a:xfrm>
          <a:prstGeom prst="rect">
            <a:avLst/>
          </a:prstGeom>
        </p:spPr>
      </p:pic>
      <p:sp>
        <p:nvSpPr>
          <p:cNvPr id="7" name="Oval 6">
            <a:extLst>
              <a:ext uri="{FF2B5EF4-FFF2-40B4-BE49-F238E27FC236}">
                <a16:creationId xmlns:a16="http://schemas.microsoft.com/office/drawing/2014/main" id="{974044DA-1C36-4C03-896B-F1D64929185F}"/>
              </a:ext>
            </a:extLst>
          </p:cNvPr>
          <p:cNvSpPr/>
          <p:nvPr/>
        </p:nvSpPr>
        <p:spPr>
          <a:xfrm>
            <a:off x="5803759" y="4437112"/>
            <a:ext cx="2262680" cy="18288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Acknowledge fatigue </a:t>
            </a:r>
          </a:p>
        </p:txBody>
      </p:sp>
      <p:sp>
        <p:nvSpPr>
          <p:cNvPr id="8" name="Oval 7">
            <a:extLst>
              <a:ext uri="{FF2B5EF4-FFF2-40B4-BE49-F238E27FC236}">
                <a16:creationId xmlns:a16="http://schemas.microsoft.com/office/drawing/2014/main" id="{FE7A746E-EDD7-4CBC-8954-3B1A43B733A7}"/>
              </a:ext>
            </a:extLst>
          </p:cNvPr>
          <p:cNvSpPr/>
          <p:nvPr/>
        </p:nvSpPr>
        <p:spPr>
          <a:xfrm>
            <a:off x="1445224" y="332656"/>
            <a:ext cx="2118664" cy="18288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lumOff val="5000"/>
                  </a:schemeClr>
                </a:solidFill>
              </a:rPr>
              <a:t>Independent work</a:t>
            </a:r>
          </a:p>
        </p:txBody>
      </p:sp>
      <p:sp>
        <p:nvSpPr>
          <p:cNvPr id="9" name="Footer Placeholder 8">
            <a:extLst>
              <a:ext uri="{FF2B5EF4-FFF2-40B4-BE49-F238E27FC236}">
                <a16:creationId xmlns:a16="http://schemas.microsoft.com/office/drawing/2014/main" id="{67F7EAD2-8869-4C26-AA9C-032C378343DF}"/>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1306792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D1C6-0E51-4896-89CC-80014C18E212}"/>
              </a:ext>
            </a:extLst>
          </p:cNvPr>
          <p:cNvSpPr>
            <a:spLocks noGrp="1"/>
          </p:cNvSpPr>
          <p:nvPr>
            <p:ph type="title"/>
          </p:nvPr>
        </p:nvSpPr>
        <p:spPr>
          <a:xfrm>
            <a:off x="777240" y="620688"/>
            <a:ext cx="7543800" cy="936104"/>
          </a:xfrm>
        </p:spPr>
        <p:txBody>
          <a:bodyPr/>
          <a:lstStyle/>
          <a:p>
            <a:pPr algn="ctr"/>
            <a:r>
              <a:rPr lang="en-GB" dirty="0"/>
              <a:t>Spellings/ Times Tables </a:t>
            </a:r>
          </a:p>
        </p:txBody>
      </p:sp>
      <p:pic>
        <p:nvPicPr>
          <p:cNvPr id="4" name="Picture 3">
            <a:extLst>
              <a:ext uri="{FF2B5EF4-FFF2-40B4-BE49-F238E27FC236}">
                <a16:creationId xmlns:a16="http://schemas.microsoft.com/office/drawing/2014/main" id="{06F58071-C855-451D-94DB-3B61EC3C4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84" y="1556792"/>
            <a:ext cx="6660232" cy="4262548"/>
          </a:xfrm>
          <a:prstGeom prst="rect">
            <a:avLst/>
          </a:prstGeom>
        </p:spPr>
      </p:pic>
      <p:sp>
        <p:nvSpPr>
          <p:cNvPr id="5" name="Footer Placeholder 4">
            <a:extLst>
              <a:ext uri="{FF2B5EF4-FFF2-40B4-BE49-F238E27FC236}">
                <a16:creationId xmlns:a16="http://schemas.microsoft.com/office/drawing/2014/main" id="{CF8910B9-7758-49E9-80C5-7E1334BE7A13}"/>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4019782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764704"/>
            <a:ext cx="3312368" cy="2123658"/>
          </a:xfrm>
          <a:prstGeom prst="rect">
            <a:avLst/>
          </a:prstGeom>
          <a:noFill/>
        </p:spPr>
        <p:txBody>
          <a:bodyPr wrap="square" rtlCol="0">
            <a:spAutoFit/>
          </a:bodyPr>
          <a:lstStyle/>
          <a:p>
            <a:r>
              <a:rPr lang="en-GB" sz="3600" b="1" dirty="0"/>
              <a:t>Use ICT !!!!!</a:t>
            </a:r>
          </a:p>
          <a:p>
            <a:endParaRPr lang="en-GB" sz="2400" dirty="0"/>
          </a:p>
          <a:p>
            <a:pPr marL="342900" indent="-342900">
              <a:buFont typeface="Arial" panose="020B0604020202020204" pitchFamily="34" charset="0"/>
              <a:buChar char="•"/>
            </a:pPr>
            <a:r>
              <a:rPr lang="en-GB" sz="2400" dirty="0"/>
              <a:t>App’s </a:t>
            </a:r>
          </a:p>
          <a:p>
            <a:pPr marL="342900" indent="-342900">
              <a:buFont typeface="Arial" panose="020B0604020202020204" pitchFamily="34" charset="0"/>
              <a:buChar char="•"/>
            </a:pPr>
            <a:r>
              <a:rPr lang="en-GB" sz="2400" dirty="0"/>
              <a:t>Keyboard Skills </a:t>
            </a:r>
          </a:p>
          <a:p>
            <a:endParaRPr lang="en-GB" sz="2400" dirty="0"/>
          </a:p>
        </p:txBody>
      </p:sp>
      <p:pic>
        <p:nvPicPr>
          <p:cNvPr id="5" name="Picture 4">
            <a:extLst>
              <a:ext uri="{FF2B5EF4-FFF2-40B4-BE49-F238E27FC236}">
                <a16:creationId xmlns:a16="http://schemas.microsoft.com/office/drawing/2014/main" id="{8E535851-457D-4FA4-A2DA-AC1C902EA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60648"/>
            <a:ext cx="3546324" cy="1991771"/>
          </a:xfrm>
          <a:prstGeom prst="rect">
            <a:avLst/>
          </a:prstGeom>
        </p:spPr>
      </p:pic>
      <p:sp>
        <p:nvSpPr>
          <p:cNvPr id="6" name="TextBox 5">
            <a:extLst>
              <a:ext uri="{FF2B5EF4-FFF2-40B4-BE49-F238E27FC236}">
                <a16:creationId xmlns:a16="http://schemas.microsoft.com/office/drawing/2014/main" id="{5ED70180-AB16-49A4-9D83-0262F3757686}"/>
              </a:ext>
            </a:extLst>
          </p:cNvPr>
          <p:cNvSpPr txBox="1"/>
          <p:nvPr/>
        </p:nvSpPr>
        <p:spPr>
          <a:xfrm flipH="1">
            <a:off x="5693434" y="2564904"/>
            <a:ext cx="2406958" cy="369332"/>
          </a:xfrm>
          <a:prstGeom prst="rect">
            <a:avLst/>
          </a:prstGeom>
          <a:noFill/>
        </p:spPr>
        <p:txBody>
          <a:bodyPr wrap="square" rtlCol="0">
            <a:spAutoFit/>
          </a:bodyPr>
          <a:lstStyle/>
          <a:p>
            <a:pPr algn="ctr"/>
            <a:r>
              <a:rPr lang="en-US" sz="1800" kern="1200" dirty="0" err="1">
                <a:solidFill>
                  <a:schemeClr val="tx1"/>
                </a:solidFill>
                <a:latin typeface="+mn-lt"/>
                <a:ea typeface="+mn-ea"/>
                <a:cs typeface="+mn-cs"/>
              </a:rPr>
              <a:t>Snaptype</a:t>
            </a:r>
            <a:endParaRPr lang="en-US" sz="1800" kern="1200" dirty="0">
              <a:solidFill>
                <a:schemeClr val="tx1"/>
              </a:solidFill>
              <a:latin typeface="+mn-lt"/>
              <a:ea typeface="+mn-ea"/>
              <a:cs typeface="+mn-cs"/>
            </a:endParaRPr>
          </a:p>
        </p:txBody>
      </p:sp>
      <p:pic>
        <p:nvPicPr>
          <p:cNvPr id="8" name="Picture 7">
            <a:extLst>
              <a:ext uri="{FF2B5EF4-FFF2-40B4-BE49-F238E27FC236}">
                <a16:creationId xmlns:a16="http://schemas.microsoft.com/office/drawing/2014/main" id="{A14BBD81-191A-4214-A59C-734CA3F20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636912"/>
            <a:ext cx="3206304" cy="2403481"/>
          </a:xfrm>
          <a:prstGeom prst="rect">
            <a:avLst/>
          </a:prstGeom>
        </p:spPr>
      </p:pic>
      <p:sp>
        <p:nvSpPr>
          <p:cNvPr id="9" name="TextBox 8">
            <a:extLst>
              <a:ext uri="{FF2B5EF4-FFF2-40B4-BE49-F238E27FC236}">
                <a16:creationId xmlns:a16="http://schemas.microsoft.com/office/drawing/2014/main" id="{F7481EB1-11DD-469B-9E8F-8313A76F858D}"/>
              </a:ext>
            </a:extLst>
          </p:cNvPr>
          <p:cNvSpPr txBox="1"/>
          <p:nvPr/>
        </p:nvSpPr>
        <p:spPr>
          <a:xfrm rot="12046305">
            <a:off x="2251462" y="3419648"/>
            <a:ext cx="975724" cy="646331"/>
          </a:xfrm>
          <a:prstGeom prst="rect">
            <a:avLst/>
          </a:prstGeom>
          <a:noFill/>
        </p:spPr>
        <p:txBody>
          <a:bodyPr wrap="square" rtlCol="0">
            <a:spAutoFit/>
          </a:bodyPr>
          <a:lstStyle/>
          <a:p>
            <a:r>
              <a:rPr lang="en-US" sz="1800" kern="1200" dirty="0">
                <a:solidFill>
                  <a:schemeClr val="tx1"/>
                </a:solidFill>
                <a:latin typeface="+mn-lt"/>
                <a:ea typeface="+mn-ea"/>
                <a:cs typeface="+mn-cs"/>
              </a:rPr>
              <a:t>Our Story</a:t>
            </a:r>
          </a:p>
        </p:txBody>
      </p:sp>
      <p:sp>
        <p:nvSpPr>
          <p:cNvPr id="10" name="TextBox 9">
            <a:extLst>
              <a:ext uri="{FF2B5EF4-FFF2-40B4-BE49-F238E27FC236}">
                <a16:creationId xmlns:a16="http://schemas.microsoft.com/office/drawing/2014/main" id="{9BF75984-3AEE-42E1-B332-40BBBC705BE1}"/>
              </a:ext>
            </a:extLst>
          </p:cNvPr>
          <p:cNvSpPr txBox="1"/>
          <p:nvPr/>
        </p:nvSpPr>
        <p:spPr>
          <a:xfrm rot="10800000" flipV="1">
            <a:off x="1619672" y="5714964"/>
            <a:ext cx="1368152" cy="369332"/>
          </a:xfrm>
          <a:prstGeom prst="rect">
            <a:avLst/>
          </a:prstGeom>
          <a:noFill/>
        </p:spPr>
        <p:txBody>
          <a:bodyPr wrap="square" rtlCol="0">
            <a:spAutoFit/>
          </a:bodyPr>
          <a:lstStyle/>
          <a:p>
            <a:r>
              <a:rPr lang="en-US" dirty="0"/>
              <a:t>Our Story </a:t>
            </a:r>
            <a:endParaRPr lang="en-US" sz="1800" kern="1200" dirty="0">
              <a:solidFill>
                <a:schemeClr val="tx1"/>
              </a:solidFill>
              <a:latin typeface="+mn-lt"/>
              <a:ea typeface="+mn-ea"/>
              <a:cs typeface="+mn-cs"/>
            </a:endParaRPr>
          </a:p>
        </p:txBody>
      </p:sp>
      <p:pic>
        <p:nvPicPr>
          <p:cNvPr id="12" name="Picture 11">
            <a:extLst>
              <a:ext uri="{FF2B5EF4-FFF2-40B4-BE49-F238E27FC236}">
                <a16:creationId xmlns:a16="http://schemas.microsoft.com/office/drawing/2014/main" id="{80CF4677-19BE-435A-81A0-3ED603B55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014" y="3078965"/>
            <a:ext cx="3672408" cy="2635999"/>
          </a:xfrm>
          <a:prstGeom prst="rect">
            <a:avLst/>
          </a:prstGeom>
        </p:spPr>
      </p:pic>
      <p:sp>
        <p:nvSpPr>
          <p:cNvPr id="13" name="TextBox 12">
            <a:extLst>
              <a:ext uri="{FF2B5EF4-FFF2-40B4-BE49-F238E27FC236}">
                <a16:creationId xmlns:a16="http://schemas.microsoft.com/office/drawing/2014/main" id="{B58CE007-2212-4991-A6D3-43E6DE8FDCD9}"/>
              </a:ext>
            </a:extLst>
          </p:cNvPr>
          <p:cNvSpPr txBox="1"/>
          <p:nvPr/>
        </p:nvSpPr>
        <p:spPr>
          <a:xfrm>
            <a:off x="5652120" y="4876710"/>
            <a:ext cx="2448272"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3B9C47E5-825D-4A4A-BCA6-0F402A5410CB}"/>
              </a:ext>
            </a:extLst>
          </p:cNvPr>
          <p:cNvSpPr txBox="1"/>
          <p:nvPr/>
        </p:nvSpPr>
        <p:spPr>
          <a:xfrm>
            <a:off x="5220072" y="5896818"/>
            <a:ext cx="3312368" cy="369332"/>
          </a:xfrm>
          <a:prstGeom prst="rect">
            <a:avLst/>
          </a:prstGeom>
          <a:noFill/>
        </p:spPr>
        <p:txBody>
          <a:bodyPr wrap="square" rtlCol="0">
            <a:spAutoFit/>
          </a:bodyPr>
          <a:lstStyle/>
          <a:p>
            <a:pPr algn="ctr"/>
            <a:r>
              <a:rPr lang="en-US" dirty="0"/>
              <a:t>Clicker sentences </a:t>
            </a:r>
            <a:endParaRPr lang="en-US" sz="1800" kern="1200" dirty="0">
              <a:solidFill>
                <a:schemeClr val="tx1"/>
              </a:solidFill>
              <a:latin typeface="+mn-lt"/>
              <a:ea typeface="+mn-ea"/>
              <a:cs typeface="+mn-cs"/>
            </a:endParaRPr>
          </a:p>
        </p:txBody>
      </p:sp>
      <p:sp>
        <p:nvSpPr>
          <p:cNvPr id="15" name="Footer Placeholder 14">
            <a:extLst>
              <a:ext uri="{FF2B5EF4-FFF2-40B4-BE49-F238E27FC236}">
                <a16:creationId xmlns:a16="http://schemas.microsoft.com/office/drawing/2014/main" id="{5932893A-55C3-4F7A-BB36-F0500C121569}"/>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1594351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0689E4-E8CF-4E30-A95A-83437859F0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48680"/>
            <a:ext cx="3779912" cy="2127299"/>
          </a:xfrm>
          <a:prstGeom prst="rect">
            <a:avLst/>
          </a:prstGeom>
        </p:spPr>
      </p:pic>
      <p:pic>
        <p:nvPicPr>
          <p:cNvPr id="7" name="Picture 6">
            <a:extLst>
              <a:ext uri="{FF2B5EF4-FFF2-40B4-BE49-F238E27FC236}">
                <a16:creationId xmlns:a16="http://schemas.microsoft.com/office/drawing/2014/main" id="{6ABEB261-E6B2-4D89-AFEC-F9B6C3CA1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4" y="3179296"/>
            <a:ext cx="4612461" cy="2921226"/>
          </a:xfrm>
          <a:prstGeom prst="rect">
            <a:avLst/>
          </a:prstGeom>
        </p:spPr>
      </p:pic>
      <p:pic>
        <p:nvPicPr>
          <p:cNvPr id="9" name="Picture 8">
            <a:extLst>
              <a:ext uri="{FF2B5EF4-FFF2-40B4-BE49-F238E27FC236}">
                <a16:creationId xmlns:a16="http://schemas.microsoft.com/office/drawing/2014/main" id="{167C787A-9C54-4159-948C-C3A5F8E55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268760"/>
            <a:ext cx="4176464" cy="3624064"/>
          </a:xfrm>
          <a:prstGeom prst="rect">
            <a:avLst/>
          </a:prstGeom>
        </p:spPr>
      </p:pic>
      <p:sp>
        <p:nvSpPr>
          <p:cNvPr id="10" name="Footer Placeholder 9">
            <a:extLst>
              <a:ext uri="{FF2B5EF4-FFF2-40B4-BE49-F238E27FC236}">
                <a16:creationId xmlns:a16="http://schemas.microsoft.com/office/drawing/2014/main" id="{EE272B95-750E-4FB9-874B-1336DEB2911E}"/>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693644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8208912" cy="4862870"/>
          </a:xfrm>
          <a:prstGeom prst="rect">
            <a:avLst/>
          </a:prstGeom>
          <a:noFill/>
        </p:spPr>
        <p:txBody>
          <a:bodyPr wrap="square" rtlCol="0">
            <a:spAutoFit/>
          </a:bodyPr>
          <a:lstStyle/>
          <a:p>
            <a:r>
              <a:rPr lang="en-GB" sz="5400" b="1" dirty="0"/>
              <a:t>Life at School</a:t>
            </a:r>
            <a:r>
              <a:rPr lang="en-GB" dirty="0"/>
              <a:t> </a:t>
            </a:r>
          </a:p>
          <a:p>
            <a:endParaRPr lang="en-GB" dirty="0"/>
          </a:p>
          <a:p>
            <a:endParaRPr lang="en-GB" sz="2000" dirty="0"/>
          </a:p>
          <a:p>
            <a:endParaRPr lang="en-GB" sz="2000" dirty="0"/>
          </a:p>
          <a:p>
            <a:r>
              <a:rPr lang="en-GB" sz="2000" dirty="0"/>
              <a:t>Quiet space</a:t>
            </a:r>
          </a:p>
          <a:p>
            <a:r>
              <a:rPr lang="en-GB" sz="2000" dirty="0"/>
              <a:t>Time out</a:t>
            </a:r>
          </a:p>
          <a:p>
            <a:r>
              <a:rPr lang="en-GB" sz="2000" dirty="0"/>
              <a:t>Sensory needs</a:t>
            </a:r>
          </a:p>
          <a:p>
            <a:r>
              <a:rPr lang="en-GB" sz="2000" dirty="0"/>
              <a:t>Seating – ICT/ DT</a:t>
            </a:r>
          </a:p>
          <a:p>
            <a:r>
              <a:rPr lang="en-GB" sz="2000" dirty="0"/>
              <a:t>Diagrams and maps- print out and annotate</a:t>
            </a:r>
          </a:p>
          <a:p>
            <a:r>
              <a:rPr lang="en-GB" sz="2000" dirty="0"/>
              <a:t>Signpost to Films/ TV programmes -&gt; whole picture</a:t>
            </a:r>
          </a:p>
          <a:p>
            <a:r>
              <a:rPr lang="en-GB" sz="2000" dirty="0"/>
              <a:t>Email homework </a:t>
            </a:r>
          </a:p>
          <a:p>
            <a:r>
              <a:rPr lang="en-GB" sz="2000" dirty="0"/>
              <a:t>Extra time V organisational help</a:t>
            </a:r>
          </a:p>
          <a:p>
            <a:r>
              <a:rPr lang="en-GB" sz="2000" dirty="0"/>
              <a:t>Step by step instructions</a:t>
            </a:r>
          </a:p>
          <a:p>
            <a:endParaRPr lang="en-GB" dirty="0"/>
          </a:p>
        </p:txBody>
      </p:sp>
      <p:pic>
        <p:nvPicPr>
          <p:cNvPr id="5" name="Picture 4">
            <a:extLst>
              <a:ext uri="{FF2B5EF4-FFF2-40B4-BE49-F238E27FC236}">
                <a16:creationId xmlns:a16="http://schemas.microsoft.com/office/drawing/2014/main" id="{C2BCB044-999F-4CD5-85D1-4BD135A87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652939"/>
            <a:ext cx="3609389" cy="2403525"/>
          </a:xfrm>
          <a:prstGeom prst="rect">
            <a:avLst/>
          </a:prstGeom>
        </p:spPr>
      </p:pic>
      <p:sp>
        <p:nvSpPr>
          <p:cNvPr id="6" name="Footer Placeholder 5">
            <a:extLst>
              <a:ext uri="{FF2B5EF4-FFF2-40B4-BE49-F238E27FC236}">
                <a16:creationId xmlns:a16="http://schemas.microsoft.com/office/drawing/2014/main" id="{A8ED0B6F-3F64-4E02-8B52-10E9B7F7D1AA}"/>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872274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6D7C2-1706-4B0D-A82F-B6182E8D0028}"/>
              </a:ext>
            </a:extLst>
          </p:cNvPr>
          <p:cNvSpPr/>
          <p:nvPr/>
        </p:nvSpPr>
        <p:spPr>
          <a:xfrm rot="10800000" flipV="1">
            <a:off x="467544" y="470506"/>
            <a:ext cx="3024336" cy="1200329"/>
          </a:xfrm>
          <a:prstGeom prst="rect">
            <a:avLst/>
          </a:prstGeom>
          <a:noFill/>
        </p:spPr>
        <p:txBody>
          <a:bodyPr wrap="squar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P.E</a:t>
            </a:r>
          </a:p>
        </p:txBody>
      </p:sp>
      <p:pic>
        <p:nvPicPr>
          <p:cNvPr id="3" name="Picture 2">
            <a:extLst>
              <a:ext uri="{FF2B5EF4-FFF2-40B4-BE49-F238E27FC236}">
                <a16:creationId xmlns:a16="http://schemas.microsoft.com/office/drawing/2014/main" id="{46053224-EF26-4474-8E65-C949AC3D3BD8}"/>
              </a:ext>
            </a:extLst>
          </p:cNvPr>
          <p:cNvPicPr>
            <a:picLocks noChangeAspect="1"/>
          </p:cNvPicPr>
          <p:nvPr/>
        </p:nvPicPr>
        <p:blipFill>
          <a:blip r:embed="rId2"/>
          <a:stretch>
            <a:fillRect/>
          </a:stretch>
        </p:blipFill>
        <p:spPr>
          <a:xfrm>
            <a:off x="611560" y="2780928"/>
            <a:ext cx="6112971" cy="3820607"/>
          </a:xfrm>
          <a:prstGeom prst="rect">
            <a:avLst/>
          </a:prstGeom>
        </p:spPr>
      </p:pic>
      <p:pic>
        <p:nvPicPr>
          <p:cNvPr id="5" name="Picture 4">
            <a:extLst>
              <a:ext uri="{FF2B5EF4-FFF2-40B4-BE49-F238E27FC236}">
                <a16:creationId xmlns:a16="http://schemas.microsoft.com/office/drawing/2014/main" id="{1E7BF393-EE58-40AD-BE01-D2A917330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824" y="203800"/>
            <a:ext cx="4146144" cy="2073072"/>
          </a:xfrm>
          <a:prstGeom prst="rect">
            <a:avLst/>
          </a:prstGeom>
        </p:spPr>
      </p:pic>
      <p:sp>
        <p:nvSpPr>
          <p:cNvPr id="6" name="Footer Placeholder 5">
            <a:extLst>
              <a:ext uri="{FF2B5EF4-FFF2-40B4-BE49-F238E27FC236}">
                <a16:creationId xmlns:a16="http://schemas.microsoft.com/office/drawing/2014/main" id="{96E8A813-B7D5-4A8B-8ED1-5E25493C6D6A}"/>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2117506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C0D8B-7A02-44FB-B1C4-02826951F756}"/>
              </a:ext>
            </a:extLst>
          </p:cNvPr>
          <p:cNvSpPr/>
          <p:nvPr/>
        </p:nvSpPr>
        <p:spPr>
          <a:xfrm>
            <a:off x="2498357" y="692696"/>
            <a:ext cx="4521915"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School trips </a:t>
            </a:r>
          </a:p>
        </p:txBody>
      </p:sp>
      <p:pic>
        <p:nvPicPr>
          <p:cNvPr id="4" name="Picture 3">
            <a:extLst>
              <a:ext uri="{FF2B5EF4-FFF2-40B4-BE49-F238E27FC236}">
                <a16:creationId xmlns:a16="http://schemas.microsoft.com/office/drawing/2014/main" id="{D4B76764-9FCD-467C-8279-40F03A1B5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060848"/>
            <a:ext cx="6629333" cy="3480400"/>
          </a:xfrm>
          <a:prstGeom prst="rect">
            <a:avLst/>
          </a:prstGeom>
        </p:spPr>
      </p:pic>
      <p:sp>
        <p:nvSpPr>
          <p:cNvPr id="5" name="Footer Placeholder 4">
            <a:extLst>
              <a:ext uri="{FF2B5EF4-FFF2-40B4-BE49-F238E27FC236}">
                <a16:creationId xmlns:a16="http://schemas.microsoft.com/office/drawing/2014/main" id="{6D23AB8C-9E64-4988-A7F7-CEB12C95BDD7}"/>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191001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548680"/>
            <a:ext cx="9145016" cy="6617196"/>
          </a:xfrm>
          <a:prstGeom prst="rect">
            <a:avLst/>
          </a:prstGeom>
          <a:noFill/>
        </p:spPr>
        <p:txBody>
          <a:bodyPr wrap="square" rtlCol="0">
            <a:spAutoFit/>
          </a:bodyPr>
          <a:lstStyle/>
          <a:p>
            <a:pPr marL="285750" indent="-285750" algn="ctr">
              <a:buFont typeface="Arial" charset="0"/>
              <a:buChar char="•"/>
            </a:pPr>
            <a:r>
              <a:rPr lang="en-GB" sz="2000" dirty="0"/>
              <a:t>I  trained at Birmingham University over 30 </a:t>
            </a:r>
            <a:r>
              <a:rPr lang="en-GB" sz="2000" dirty="0" err="1"/>
              <a:t>yrs</a:t>
            </a:r>
            <a:r>
              <a:rPr lang="en-GB" sz="2000" dirty="0"/>
              <a:t> ago studying a SEN degree </a:t>
            </a:r>
          </a:p>
          <a:p>
            <a:pPr marL="285750" indent="-285750" algn="ctr">
              <a:buFont typeface="Arial" charset="0"/>
              <a:buChar char="•"/>
            </a:pPr>
            <a:endParaRPr lang="en-GB" sz="2000" dirty="0"/>
          </a:p>
          <a:p>
            <a:pPr marL="285750" indent="-285750" algn="ctr">
              <a:buFont typeface="Arial" charset="0"/>
              <a:buChar char="•"/>
            </a:pPr>
            <a:r>
              <a:rPr lang="en-GB" sz="2000" dirty="0"/>
              <a:t>Been working over 30 </a:t>
            </a:r>
            <a:r>
              <a:rPr lang="en-GB" sz="2000" dirty="0" err="1"/>
              <a:t>yrs</a:t>
            </a:r>
            <a:r>
              <a:rPr lang="en-GB" sz="2000" dirty="0"/>
              <a:t> with Students with complex SEND needs, specialising in medical and physical needs </a:t>
            </a:r>
          </a:p>
          <a:p>
            <a:pPr marL="285750" indent="-285750" algn="ctr">
              <a:buFont typeface="Arial" charset="0"/>
              <a:buChar char="•"/>
            </a:pPr>
            <a:endParaRPr lang="en-GB" sz="2000" dirty="0"/>
          </a:p>
          <a:p>
            <a:pPr marL="285750" indent="-285750" algn="ctr">
              <a:buFont typeface="Arial" charset="0"/>
              <a:buChar char="•"/>
            </a:pPr>
            <a:r>
              <a:rPr lang="en-GB" sz="2000" dirty="0"/>
              <a:t>I have worked and taught in Mainstream and Special Schools</a:t>
            </a:r>
          </a:p>
          <a:p>
            <a:pPr marL="285750" indent="-285750" algn="ctr">
              <a:buFont typeface="Arial" charset="0"/>
              <a:buChar char="•"/>
            </a:pPr>
            <a:endParaRPr lang="en-GB" sz="2000" dirty="0"/>
          </a:p>
          <a:p>
            <a:pPr marL="285750" indent="-285750" algn="ctr">
              <a:buFont typeface="Arial" charset="0"/>
              <a:buChar char="•"/>
            </a:pPr>
            <a:r>
              <a:rPr lang="en-GB" sz="2000" dirty="0"/>
              <a:t>Been Head of Lower School in a Special School </a:t>
            </a:r>
          </a:p>
          <a:p>
            <a:pPr marL="285750" indent="-285750" algn="ctr">
              <a:buFont typeface="Arial" charset="0"/>
              <a:buChar char="•"/>
            </a:pPr>
            <a:endParaRPr lang="en-GB" sz="2000" dirty="0"/>
          </a:p>
          <a:p>
            <a:pPr marL="285750" indent="-285750" algn="ctr">
              <a:buFont typeface="Arial" charset="0"/>
              <a:buChar char="•"/>
            </a:pPr>
            <a:r>
              <a:rPr lang="en-GB" sz="2000" dirty="0"/>
              <a:t>Set up an Outreach Service 20yrs ago, that now supports over a 100 schools </a:t>
            </a:r>
          </a:p>
          <a:p>
            <a:pPr marL="285750" indent="-285750" algn="ctr">
              <a:buFont typeface="Arial" charset="0"/>
              <a:buChar char="•"/>
            </a:pPr>
            <a:endParaRPr lang="en-GB" sz="2000" dirty="0"/>
          </a:p>
          <a:p>
            <a:pPr marL="285750" indent="-285750" algn="ctr">
              <a:buFont typeface="Arial" charset="0"/>
              <a:buChar char="•"/>
            </a:pPr>
            <a:r>
              <a:rPr lang="en-GB" sz="2000" dirty="0"/>
              <a:t>I manage 3 LEA SEND Services including a PD Team and Specialist ICT Service supporting students who need very bespoke access</a:t>
            </a:r>
          </a:p>
          <a:p>
            <a:pPr marL="285750" indent="-285750" algn="ctr">
              <a:buFont typeface="Arial" charset="0"/>
              <a:buChar char="•"/>
            </a:pPr>
            <a:endParaRPr lang="en-GB" sz="2000" dirty="0"/>
          </a:p>
          <a:p>
            <a:pPr marL="285750" indent="-285750" algn="ctr">
              <a:buFont typeface="Arial" charset="0"/>
              <a:buChar char="•"/>
            </a:pPr>
            <a:r>
              <a:rPr lang="en-GB" dirty="0"/>
              <a:t>PD Net Ambassador for the UK </a:t>
            </a:r>
          </a:p>
          <a:p>
            <a:pPr marL="285750" indent="-285750" algn="ctr">
              <a:buFont typeface="Arial" charset="0"/>
              <a:buChar char="•"/>
            </a:pPr>
            <a:endParaRPr lang="en-GB" dirty="0"/>
          </a:p>
          <a:p>
            <a:pPr marL="285750" indent="-285750" algn="ctr">
              <a:buFont typeface="Arial" charset="0"/>
              <a:buChar char="•"/>
            </a:pPr>
            <a:r>
              <a:rPr lang="en-GB" dirty="0"/>
              <a:t>Mum to a wonderful 17yr old  daughter who has an EHC and a range of medical needs to keep me on my toes…she also has dyed hair, nose pierced and is applying to Oxford even though she lost majority of her vision earlier this year and is now legally blind!</a:t>
            </a:r>
          </a:p>
          <a:p>
            <a:pPr marL="285750" indent="-285750">
              <a:buFont typeface="Arial" charset="0"/>
              <a:buChar char="•"/>
            </a:pPr>
            <a:endParaRPr lang="en-GB" dirty="0"/>
          </a:p>
          <a:p>
            <a:endParaRPr lang="en-GB" dirty="0"/>
          </a:p>
        </p:txBody>
      </p:sp>
      <p:sp>
        <p:nvSpPr>
          <p:cNvPr id="2" name="Footer Placeholder 1">
            <a:extLst>
              <a:ext uri="{FF2B5EF4-FFF2-40B4-BE49-F238E27FC236}">
                <a16:creationId xmlns:a16="http://schemas.microsoft.com/office/drawing/2014/main" id="{D2F3FE17-C5A8-4A5F-AB34-E2F545E77DE8}"/>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4112492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CC82C9-BF36-408D-B8D9-297AC0CC6665}"/>
              </a:ext>
            </a:extLst>
          </p:cNvPr>
          <p:cNvSpPr/>
          <p:nvPr/>
        </p:nvSpPr>
        <p:spPr>
          <a:xfrm>
            <a:off x="899593" y="692696"/>
            <a:ext cx="7128792"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Secondary School </a:t>
            </a:r>
          </a:p>
        </p:txBody>
      </p:sp>
      <p:pic>
        <p:nvPicPr>
          <p:cNvPr id="4" name="Picture 3">
            <a:extLst>
              <a:ext uri="{FF2B5EF4-FFF2-40B4-BE49-F238E27FC236}">
                <a16:creationId xmlns:a16="http://schemas.microsoft.com/office/drawing/2014/main" id="{5A0412ED-BB77-4EE9-85AF-F21BDAD6D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886" y="1694555"/>
            <a:ext cx="5842205" cy="4381654"/>
          </a:xfrm>
          <a:prstGeom prst="rect">
            <a:avLst/>
          </a:prstGeom>
        </p:spPr>
      </p:pic>
      <p:sp>
        <p:nvSpPr>
          <p:cNvPr id="5" name="Footer Placeholder 4">
            <a:extLst>
              <a:ext uri="{FF2B5EF4-FFF2-40B4-BE49-F238E27FC236}">
                <a16:creationId xmlns:a16="http://schemas.microsoft.com/office/drawing/2014/main" id="{0C1876BF-2434-4158-8CAE-C5420499C3EE}"/>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2239714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0FD0F-63B6-4CB7-B6AE-43ED4699FCCC}"/>
              </a:ext>
            </a:extLst>
          </p:cNvPr>
          <p:cNvSpPr txBox="1"/>
          <p:nvPr/>
        </p:nvSpPr>
        <p:spPr>
          <a:xfrm>
            <a:off x="827584" y="1700808"/>
            <a:ext cx="7416824"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t>Electric Chair </a:t>
            </a:r>
          </a:p>
          <a:p>
            <a:pPr marL="571500" indent="-571500">
              <a:buFont typeface="Arial" panose="020B0604020202020204" pitchFamily="34" charset="0"/>
              <a:buChar char="•"/>
            </a:pPr>
            <a:r>
              <a:rPr lang="en-US" sz="4000" dirty="0"/>
              <a:t>Careful Transition </a:t>
            </a:r>
          </a:p>
          <a:p>
            <a:pPr marL="571500" indent="-571500">
              <a:buFont typeface="Arial" panose="020B0604020202020204" pitchFamily="34" charset="0"/>
              <a:buChar char="•"/>
            </a:pPr>
            <a:r>
              <a:rPr lang="en-US" sz="4000" kern="1200" dirty="0">
                <a:solidFill>
                  <a:schemeClr val="tx1"/>
                </a:solidFill>
                <a:latin typeface="+mn-lt"/>
                <a:ea typeface="+mn-ea"/>
                <a:cs typeface="+mn-cs"/>
              </a:rPr>
              <a:t>Peer group </a:t>
            </a:r>
          </a:p>
          <a:p>
            <a:pPr marL="571500" indent="-571500">
              <a:buFont typeface="Arial" panose="020B0604020202020204" pitchFamily="34" charset="0"/>
              <a:buChar char="•"/>
            </a:pPr>
            <a:r>
              <a:rPr lang="en-US" sz="4000" dirty="0"/>
              <a:t>Social Times </a:t>
            </a:r>
          </a:p>
          <a:p>
            <a:pPr marL="571500" indent="-571500">
              <a:buFont typeface="Arial" panose="020B0604020202020204" pitchFamily="34" charset="0"/>
              <a:buChar char="•"/>
            </a:pPr>
            <a:r>
              <a:rPr lang="en-US" sz="4000" kern="1200" dirty="0">
                <a:solidFill>
                  <a:schemeClr val="tx1"/>
                </a:solidFill>
                <a:latin typeface="+mn-lt"/>
                <a:ea typeface="+mn-ea"/>
                <a:cs typeface="+mn-cs"/>
              </a:rPr>
              <a:t>To use an LSA o</a:t>
            </a:r>
            <a:r>
              <a:rPr lang="en-US" sz="4000" dirty="0"/>
              <a:t>r not!</a:t>
            </a:r>
          </a:p>
          <a:p>
            <a:pPr marL="571500" indent="-571500">
              <a:buFont typeface="Arial" panose="020B0604020202020204" pitchFamily="34" charset="0"/>
              <a:buChar char="•"/>
            </a:pPr>
            <a:r>
              <a:rPr lang="en-US" sz="4000" kern="1200" dirty="0">
                <a:solidFill>
                  <a:schemeClr val="tx1"/>
                </a:solidFill>
                <a:latin typeface="+mn-lt"/>
                <a:ea typeface="+mn-ea"/>
                <a:cs typeface="+mn-cs"/>
              </a:rPr>
              <a:t>Accepting you need help </a:t>
            </a:r>
          </a:p>
        </p:txBody>
      </p:sp>
      <p:sp>
        <p:nvSpPr>
          <p:cNvPr id="3" name="Footer Placeholder 2">
            <a:extLst>
              <a:ext uri="{FF2B5EF4-FFF2-40B4-BE49-F238E27FC236}">
                <a16:creationId xmlns:a16="http://schemas.microsoft.com/office/drawing/2014/main" id="{0EDCB3F9-FFCC-403A-9EE9-283B8A0883E7}"/>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548974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ADE1FC-525F-476E-B98B-C27407F2E8FE}"/>
              </a:ext>
            </a:extLst>
          </p:cNvPr>
          <p:cNvSpPr txBox="1"/>
          <p:nvPr/>
        </p:nvSpPr>
        <p:spPr>
          <a:xfrm>
            <a:off x="251520" y="260648"/>
            <a:ext cx="8892480" cy="5632311"/>
          </a:xfrm>
          <a:prstGeom prst="rect">
            <a:avLst/>
          </a:prstGeom>
          <a:noFill/>
        </p:spPr>
        <p:txBody>
          <a:bodyPr wrap="square" rtlCol="0">
            <a:spAutoFit/>
          </a:bodyPr>
          <a:lstStyle/>
          <a:p>
            <a:r>
              <a:rPr lang="en-US" sz="3600" dirty="0" err="1"/>
              <a:t>Yrs</a:t>
            </a:r>
            <a:r>
              <a:rPr lang="en-US" sz="3600" dirty="0"/>
              <a:t> Y-11</a:t>
            </a:r>
          </a:p>
          <a:p>
            <a:pPr marL="571500" indent="-571500">
              <a:buFont typeface="Arial" panose="020B0604020202020204" pitchFamily="34" charset="0"/>
              <a:buChar char="•"/>
            </a:pPr>
            <a:r>
              <a:rPr lang="en-US" sz="3600" kern="1200" dirty="0">
                <a:solidFill>
                  <a:schemeClr val="tx1"/>
                </a:solidFill>
                <a:latin typeface="+mn-lt"/>
                <a:ea typeface="+mn-ea"/>
                <a:cs typeface="+mn-cs"/>
              </a:rPr>
              <a:t>Homework</a:t>
            </a:r>
          </a:p>
          <a:p>
            <a:pPr marL="571500" indent="-571500">
              <a:buFont typeface="Arial" panose="020B0604020202020204" pitchFamily="34" charset="0"/>
              <a:buChar char="•"/>
            </a:pPr>
            <a:r>
              <a:rPr lang="en-US" sz="3600" dirty="0"/>
              <a:t>Expectation </a:t>
            </a:r>
          </a:p>
          <a:p>
            <a:pPr marL="571500" indent="-571500">
              <a:buFont typeface="Arial" panose="020B0604020202020204" pitchFamily="34" charset="0"/>
              <a:buChar char="•"/>
            </a:pPr>
            <a:r>
              <a:rPr lang="en-US" sz="3600" kern="1200" dirty="0">
                <a:solidFill>
                  <a:schemeClr val="tx1"/>
                </a:solidFill>
                <a:latin typeface="+mn-lt"/>
                <a:ea typeface="+mn-ea"/>
                <a:cs typeface="+mn-cs"/>
              </a:rPr>
              <a:t>Student voice </a:t>
            </a:r>
          </a:p>
          <a:p>
            <a:pPr marL="571500" indent="-571500">
              <a:buFont typeface="Arial" panose="020B0604020202020204" pitchFamily="34" charset="0"/>
              <a:buChar char="•"/>
            </a:pPr>
            <a:r>
              <a:rPr lang="en-US" sz="3600" dirty="0"/>
              <a:t>Pacing </a:t>
            </a:r>
          </a:p>
          <a:p>
            <a:pPr marL="571500" indent="-571500">
              <a:buFont typeface="Arial" panose="020B0604020202020204" pitchFamily="34" charset="0"/>
              <a:buChar char="•"/>
            </a:pPr>
            <a:r>
              <a:rPr lang="en-US" sz="3600" kern="1200" dirty="0">
                <a:solidFill>
                  <a:schemeClr val="tx1"/>
                </a:solidFill>
                <a:latin typeface="+mn-lt"/>
                <a:ea typeface="+mn-ea"/>
                <a:cs typeface="+mn-cs"/>
              </a:rPr>
              <a:t>Replacing a GCSE subje</a:t>
            </a:r>
            <a:r>
              <a:rPr lang="en-US" sz="3600" dirty="0"/>
              <a:t>ct with time to do Homework or Revision </a:t>
            </a:r>
          </a:p>
          <a:p>
            <a:pPr marL="571500" indent="-571500">
              <a:buFont typeface="Arial" panose="020B0604020202020204" pitchFamily="34" charset="0"/>
              <a:buChar char="•"/>
            </a:pPr>
            <a:r>
              <a:rPr lang="en-US" sz="3600" kern="1200" dirty="0">
                <a:solidFill>
                  <a:schemeClr val="tx1"/>
                </a:solidFill>
                <a:latin typeface="+mn-lt"/>
                <a:ea typeface="+mn-ea"/>
                <a:cs typeface="+mn-cs"/>
              </a:rPr>
              <a:t>Follow passions – life long learner </a:t>
            </a:r>
          </a:p>
          <a:p>
            <a:pPr marL="571500" indent="-571500">
              <a:buFont typeface="Arial" panose="020B0604020202020204" pitchFamily="34" charset="0"/>
              <a:buChar char="•"/>
            </a:pPr>
            <a:r>
              <a:rPr lang="en-US" sz="3600" dirty="0"/>
              <a:t>Let Students led in their access to learning </a:t>
            </a:r>
            <a:endParaRPr lang="en-US" sz="3600" kern="1200" dirty="0">
              <a:solidFill>
                <a:schemeClr val="tx1"/>
              </a:solidFill>
              <a:latin typeface="+mn-lt"/>
              <a:ea typeface="+mn-ea"/>
              <a:cs typeface="+mn-cs"/>
            </a:endParaRPr>
          </a:p>
        </p:txBody>
      </p:sp>
      <p:sp>
        <p:nvSpPr>
          <p:cNvPr id="3" name="Footer Placeholder 2">
            <a:extLst>
              <a:ext uri="{FF2B5EF4-FFF2-40B4-BE49-F238E27FC236}">
                <a16:creationId xmlns:a16="http://schemas.microsoft.com/office/drawing/2014/main" id="{9ED41B0E-56CA-409B-832A-2BB4A671638E}"/>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1967169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894085-DFC5-414A-96EC-A7C668FA28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528322"/>
            <a:ext cx="3312368" cy="5549439"/>
          </a:xfrm>
          <a:prstGeom prst="rect">
            <a:avLst/>
          </a:prstGeom>
        </p:spPr>
      </p:pic>
      <p:pic>
        <p:nvPicPr>
          <p:cNvPr id="5" name="Picture 4">
            <a:extLst>
              <a:ext uri="{FF2B5EF4-FFF2-40B4-BE49-F238E27FC236}">
                <a16:creationId xmlns:a16="http://schemas.microsoft.com/office/drawing/2014/main" id="{FD854E88-EE30-41D1-9E80-169F27D44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54209"/>
            <a:ext cx="3096344" cy="5482542"/>
          </a:xfrm>
          <a:prstGeom prst="rect">
            <a:avLst/>
          </a:prstGeom>
        </p:spPr>
      </p:pic>
      <p:sp>
        <p:nvSpPr>
          <p:cNvPr id="6" name="Footer Placeholder 5">
            <a:extLst>
              <a:ext uri="{FF2B5EF4-FFF2-40B4-BE49-F238E27FC236}">
                <a16:creationId xmlns:a16="http://schemas.microsoft.com/office/drawing/2014/main" id="{713D9DB6-F814-43A0-A48F-501E7666F77E}"/>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2525427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41EE1-C84B-446E-B12D-9AD23DB0B0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88640"/>
            <a:ext cx="3202046" cy="3068960"/>
          </a:xfrm>
          <a:prstGeom prst="rect">
            <a:avLst/>
          </a:prstGeom>
        </p:spPr>
      </p:pic>
      <p:pic>
        <p:nvPicPr>
          <p:cNvPr id="5" name="Picture 4">
            <a:extLst>
              <a:ext uri="{FF2B5EF4-FFF2-40B4-BE49-F238E27FC236}">
                <a16:creationId xmlns:a16="http://schemas.microsoft.com/office/drawing/2014/main" id="{F1DBEBF1-136F-456B-ADDA-9EF782384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88640"/>
            <a:ext cx="2520280" cy="3021388"/>
          </a:xfrm>
          <a:prstGeom prst="rect">
            <a:avLst/>
          </a:prstGeom>
        </p:spPr>
      </p:pic>
      <p:pic>
        <p:nvPicPr>
          <p:cNvPr id="7" name="Picture 6">
            <a:extLst>
              <a:ext uri="{FF2B5EF4-FFF2-40B4-BE49-F238E27FC236}">
                <a16:creationId xmlns:a16="http://schemas.microsoft.com/office/drawing/2014/main" id="{7D7301CD-D5F8-4401-89B0-EB82EF5945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3429000"/>
            <a:ext cx="2506772" cy="3075608"/>
          </a:xfrm>
          <a:prstGeom prst="rect">
            <a:avLst/>
          </a:prstGeom>
        </p:spPr>
      </p:pic>
      <p:sp>
        <p:nvSpPr>
          <p:cNvPr id="10" name="Footer Placeholder 9">
            <a:extLst>
              <a:ext uri="{FF2B5EF4-FFF2-40B4-BE49-F238E27FC236}">
                <a16:creationId xmlns:a16="http://schemas.microsoft.com/office/drawing/2014/main" id="{071630E1-F8A1-4A78-8DE0-AAF3B33A48A1}"/>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4277649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8377CD-1B63-4431-A025-6434AEC87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284984"/>
            <a:ext cx="6588224" cy="3334836"/>
          </a:xfrm>
          <a:prstGeom prst="rect">
            <a:avLst/>
          </a:prstGeom>
        </p:spPr>
      </p:pic>
      <p:pic>
        <p:nvPicPr>
          <p:cNvPr id="5" name="Picture 4">
            <a:extLst>
              <a:ext uri="{FF2B5EF4-FFF2-40B4-BE49-F238E27FC236}">
                <a16:creationId xmlns:a16="http://schemas.microsoft.com/office/drawing/2014/main" id="{383A466B-C42E-4FC0-9E60-317B33041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32656"/>
            <a:ext cx="5760640" cy="2664296"/>
          </a:xfrm>
          <a:prstGeom prst="rect">
            <a:avLst/>
          </a:prstGeom>
        </p:spPr>
      </p:pic>
      <p:pic>
        <p:nvPicPr>
          <p:cNvPr id="7" name="Picture 6">
            <a:extLst>
              <a:ext uri="{FF2B5EF4-FFF2-40B4-BE49-F238E27FC236}">
                <a16:creationId xmlns:a16="http://schemas.microsoft.com/office/drawing/2014/main" id="{0ED1B0FB-6E81-4DA7-BDB1-5928197844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2708920"/>
            <a:ext cx="4464496" cy="1884659"/>
          </a:xfrm>
          <a:prstGeom prst="rect">
            <a:avLst/>
          </a:prstGeom>
        </p:spPr>
      </p:pic>
      <p:sp>
        <p:nvSpPr>
          <p:cNvPr id="8" name="Footer Placeholder 7">
            <a:extLst>
              <a:ext uri="{FF2B5EF4-FFF2-40B4-BE49-F238E27FC236}">
                <a16:creationId xmlns:a16="http://schemas.microsoft.com/office/drawing/2014/main" id="{6D976FB2-71DC-4D81-8432-01303DB4A0BF}"/>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4098266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B3E232-6295-4011-8F50-212161B12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660" y="332656"/>
            <a:ext cx="6120680" cy="3252910"/>
          </a:xfrm>
          <a:prstGeom prst="rect">
            <a:avLst/>
          </a:prstGeom>
        </p:spPr>
      </p:pic>
      <p:pic>
        <p:nvPicPr>
          <p:cNvPr id="9" name="Picture 8">
            <a:extLst>
              <a:ext uri="{FF2B5EF4-FFF2-40B4-BE49-F238E27FC236}">
                <a16:creationId xmlns:a16="http://schemas.microsoft.com/office/drawing/2014/main" id="{B879F255-A3AE-4949-8EA3-3A7DDAD59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694" y="3789040"/>
            <a:ext cx="5508612" cy="2894710"/>
          </a:xfrm>
          <a:prstGeom prst="rect">
            <a:avLst/>
          </a:prstGeom>
        </p:spPr>
      </p:pic>
      <p:sp>
        <p:nvSpPr>
          <p:cNvPr id="10" name="Footer Placeholder 9">
            <a:extLst>
              <a:ext uri="{FF2B5EF4-FFF2-40B4-BE49-F238E27FC236}">
                <a16:creationId xmlns:a16="http://schemas.microsoft.com/office/drawing/2014/main" id="{FC3A2479-A193-4B91-94D5-50635B652A86}"/>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981563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9AFA20-1BD1-4E47-8460-9577C420E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45865"/>
            <a:ext cx="7740352" cy="5366269"/>
          </a:xfrm>
          <a:prstGeom prst="rect">
            <a:avLst/>
          </a:prstGeom>
        </p:spPr>
      </p:pic>
      <p:sp>
        <p:nvSpPr>
          <p:cNvPr id="4" name="Footer Placeholder 3">
            <a:extLst>
              <a:ext uri="{FF2B5EF4-FFF2-40B4-BE49-F238E27FC236}">
                <a16:creationId xmlns:a16="http://schemas.microsoft.com/office/drawing/2014/main" id="{D38A397D-D1D7-49EA-8F69-CA1069D0C2BB}"/>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1046196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4A1AB-FFD2-4AB2-B457-3FB10426E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7812360" cy="6048672"/>
          </a:xfrm>
          <a:prstGeom prst="rect">
            <a:avLst/>
          </a:prstGeom>
        </p:spPr>
      </p:pic>
      <p:sp>
        <p:nvSpPr>
          <p:cNvPr id="4" name="Footer Placeholder 3">
            <a:extLst>
              <a:ext uri="{FF2B5EF4-FFF2-40B4-BE49-F238E27FC236}">
                <a16:creationId xmlns:a16="http://schemas.microsoft.com/office/drawing/2014/main" id="{E629FDC7-B3D1-4EC4-AFAD-0A5DDF0A6B45}"/>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100778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004E6-A702-4B37-A85D-A5DFC08EE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26" y="476672"/>
            <a:ext cx="8684548" cy="5616624"/>
          </a:xfrm>
          <a:prstGeom prst="rect">
            <a:avLst/>
          </a:prstGeom>
        </p:spPr>
      </p:pic>
      <p:sp>
        <p:nvSpPr>
          <p:cNvPr id="4" name="Footer Placeholder 3">
            <a:extLst>
              <a:ext uri="{FF2B5EF4-FFF2-40B4-BE49-F238E27FC236}">
                <a16:creationId xmlns:a16="http://schemas.microsoft.com/office/drawing/2014/main" id="{185D3F59-1776-4161-8BF7-C89CDC352F2E}"/>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205250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764704"/>
            <a:ext cx="6696744" cy="5362731"/>
          </a:xfrm>
          <a:prstGeom prst="rect">
            <a:avLst/>
          </a:prstGeom>
        </p:spPr>
      </p:pic>
      <p:sp>
        <p:nvSpPr>
          <p:cNvPr id="3" name="Footer Placeholder 2">
            <a:extLst>
              <a:ext uri="{FF2B5EF4-FFF2-40B4-BE49-F238E27FC236}">
                <a16:creationId xmlns:a16="http://schemas.microsoft.com/office/drawing/2014/main" id="{1C37DE34-0B52-440D-9298-B9C01D8B0AA7}"/>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2063738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6064" y="332656"/>
            <a:ext cx="7848872" cy="5647300"/>
          </a:xfrm>
          <a:prstGeom prst="rect">
            <a:avLst/>
          </a:prstGeom>
        </p:spPr>
      </p:pic>
      <p:sp>
        <p:nvSpPr>
          <p:cNvPr id="2" name="Footer Placeholder 1">
            <a:extLst>
              <a:ext uri="{FF2B5EF4-FFF2-40B4-BE49-F238E27FC236}">
                <a16:creationId xmlns:a16="http://schemas.microsoft.com/office/drawing/2014/main" id="{E5520017-07B9-489F-B9A7-F50CDD8F5312}"/>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634490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4D8B0-63CF-4EEC-B01E-EC2FF7AC1823}"/>
              </a:ext>
            </a:extLst>
          </p:cNvPr>
          <p:cNvPicPr>
            <a:picLocks noChangeAspect="1"/>
          </p:cNvPicPr>
          <p:nvPr/>
        </p:nvPicPr>
        <p:blipFill>
          <a:blip r:embed="rId2"/>
          <a:stretch>
            <a:fillRect/>
          </a:stretch>
        </p:blipFill>
        <p:spPr>
          <a:xfrm>
            <a:off x="327382" y="776114"/>
            <a:ext cx="8489235" cy="5305772"/>
          </a:xfrm>
          <a:prstGeom prst="rect">
            <a:avLst/>
          </a:prstGeom>
        </p:spPr>
      </p:pic>
      <p:sp>
        <p:nvSpPr>
          <p:cNvPr id="4" name="Footer Placeholder 3">
            <a:extLst>
              <a:ext uri="{FF2B5EF4-FFF2-40B4-BE49-F238E27FC236}">
                <a16:creationId xmlns:a16="http://schemas.microsoft.com/office/drawing/2014/main" id="{014B9AAC-7C6C-4C4E-BD48-AE50A0B80F1F}"/>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779720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69EDA8-0EEB-4348-B0FD-0ECD7D34A119}"/>
              </a:ext>
            </a:extLst>
          </p:cNvPr>
          <p:cNvPicPr>
            <a:picLocks noChangeAspect="1"/>
          </p:cNvPicPr>
          <p:nvPr/>
        </p:nvPicPr>
        <p:blipFill>
          <a:blip r:embed="rId2"/>
          <a:stretch>
            <a:fillRect/>
          </a:stretch>
        </p:blipFill>
        <p:spPr>
          <a:xfrm>
            <a:off x="557808" y="920130"/>
            <a:ext cx="8028384" cy="5017740"/>
          </a:xfrm>
          <a:prstGeom prst="rect">
            <a:avLst/>
          </a:prstGeom>
        </p:spPr>
      </p:pic>
      <p:sp>
        <p:nvSpPr>
          <p:cNvPr id="3" name="Footer Placeholder 2">
            <a:extLst>
              <a:ext uri="{FF2B5EF4-FFF2-40B4-BE49-F238E27FC236}">
                <a16:creationId xmlns:a16="http://schemas.microsoft.com/office/drawing/2014/main" id="{6D6C9607-05A7-44DF-8D47-C5ACBB281803}"/>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1579242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BA31BA-332A-4AA4-B6B9-9C2DA2BD7B74}"/>
              </a:ext>
            </a:extLst>
          </p:cNvPr>
          <p:cNvPicPr>
            <a:picLocks noChangeAspect="1"/>
          </p:cNvPicPr>
          <p:nvPr/>
        </p:nvPicPr>
        <p:blipFill>
          <a:blip r:embed="rId2"/>
          <a:stretch>
            <a:fillRect/>
          </a:stretch>
        </p:blipFill>
        <p:spPr>
          <a:xfrm>
            <a:off x="615414" y="956134"/>
            <a:ext cx="7913171" cy="4945732"/>
          </a:xfrm>
          <a:prstGeom prst="rect">
            <a:avLst/>
          </a:prstGeom>
        </p:spPr>
      </p:pic>
      <p:sp>
        <p:nvSpPr>
          <p:cNvPr id="3" name="Footer Placeholder 2">
            <a:extLst>
              <a:ext uri="{FF2B5EF4-FFF2-40B4-BE49-F238E27FC236}">
                <a16:creationId xmlns:a16="http://schemas.microsoft.com/office/drawing/2014/main" id="{7B422567-350E-405E-9129-B7E61B35BDAE}"/>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076123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4124C5-FFA7-44E3-AE84-A217EDF25241}"/>
              </a:ext>
            </a:extLst>
          </p:cNvPr>
          <p:cNvPicPr>
            <a:picLocks noChangeAspect="1"/>
          </p:cNvPicPr>
          <p:nvPr/>
        </p:nvPicPr>
        <p:blipFill>
          <a:blip r:embed="rId2"/>
          <a:stretch>
            <a:fillRect/>
          </a:stretch>
        </p:blipFill>
        <p:spPr>
          <a:xfrm>
            <a:off x="251520" y="548680"/>
            <a:ext cx="8532440" cy="5332775"/>
          </a:xfrm>
          <a:prstGeom prst="rect">
            <a:avLst/>
          </a:prstGeom>
        </p:spPr>
      </p:pic>
      <p:sp>
        <p:nvSpPr>
          <p:cNvPr id="4" name="Footer Placeholder 3">
            <a:extLst>
              <a:ext uri="{FF2B5EF4-FFF2-40B4-BE49-F238E27FC236}">
                <a16:creationId xmlns:a16="http://schemas.microsoft.com/office/drawing/2014/main" id="{EDA26FCC-76DD-495E-A600-C66BD3DD0E2A}"/>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324338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2C5F24-4E5E-46E2-8B4C-EC3D20AE3EED}"/>
              </a:ext>
            </a:extLst>
          </p:cNvPr>
          <p:cNvPicPr>
            <a:picLocks noChangeAspect="1"/>
          </p:cNvPicPr>
          <p:nvPr/>
        </p:nvPicPr>
        <p:blipFill>
          <a:blip r:embed="rId2"/>
          <a:stretch>
            <a:fillRect/>
          </a:stretch>
        </p:blipFill>
        <p:spPr>
          <a:xfrm>
            <a:off x="755576" y="1122652"/>
            <a:ext cx="7380312" cy="4612695"/>
          </a:xfrm>
          <a:prstGeom prst="rect">
            <a:avLst/>
          </a:prstGeom>
        </p:spPr>
      </p:pic>
      <p:sp>
        <p:nvSpPr>
          <p:cNvPr id="3" name="Footer Placeholder 2">
            <a:extLst>
              <a:ext uri="{FF2B5EF4-FFF2-40B4-BE49-F238E27FC236}">
                <a16:creationId xmlns:a16="http://schemas.microsoft.com/office/drawing/2014/main" id="{DB0E57E9-284B-4414-959F-1D304D0C02F1}"/>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297136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DAE1E4-4770-4255-8C8F-103ED5239ACE}"/>
              </a:ext>
            </a:extLst>
          </p:cNvPr>
          <p:cNvSpPr txBox="1"/>
          <p:nvPr/>
        </p:nvSpPr>
        <p:spPr>
          <a:xfrm>
            <a:off x="323528" y="2499360"/>
            <a:ext cx="7992888" cy="769441"/>
          </a:xfrm>
          <a:prstGeom prst="rect">
            <a:avLst/>
          </a:prstGeom>
          <a:noFill/>
        </p:spPr>
        <p:txBody>
          <a:bodyPr wrap="square" rtlCol="0">
            <a:spAutoFit/>
          </a:bodyPr>
          <a:lstStyle/>
          <a:p>
            <a:pPr algn="ctr"/>
            <a:r>
              <a:rPr lang="en-US" sz="4400" kern="1200" dirty="0">
                <a:solidFill>
                  <a:schemeClr val="tx1"/>
                </a:solidFill>
                <a:latin typeface="+mn-lt"/>
                <a:ea typeface="+mn-ea"/>
                <a:cs typeface="+mn-cs"/>
              </a:rPr>
              <a:t>www.redbridgeserc.org</a:t>
            </a:r>
          </a:p>
        </p:txBody>
      </p:sp>
      <p:sp>
        <p:nvSpPr>
          <p:cNvPr id="3" name="Footer Placeholder 2">
            <a:extLst>
              <a:ext uri="{FF2B5EF4-FFF2-40B4-BE49-F238E27FC236}">
                <a16:creationId xmlns:a16="http://schemas.microsoft.com/office/drawing/2014/main" id="{6E4C1146-2F78-4166-9FFE-27D555E4D0D7}"/>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210727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404664"/>
            <a:ext cx="4680520" cy="4248472"/>
          </a:xfrm>
        </p:spPr>
      </p:pic>
      <p:sp>
        <p:nvSpPr>
          <p:cNvPr id="6" name="Title 5"/>
          <p:cNvSpPr>
            <a:spLocks noGrp="1"/>
          </p:cNvSpPr>
          <p:nvPr>
            <p:ph type="title"/>
          </p:nvPr>
        </p:nvSpPr>
        <p:spPr/>
        <p:txBody>
          <a:bodyPr/>
          <a:lstStyle/>
          <a:p>
            <a:pPr algn="ctr"/>
            <a:r>
              <a:rPr lang="en-GB" sz="4000" dirty="0"/>
              <a:t>Hi Mum !</a:t>
            </a:r>
          </a:p>
        </p:txBody>
      </p:sp>
      <p:sp>
        <p:nvSpPr>
          <p:cNvPr id="2" name="Footer Placeholder 1">
            <a:extLst>
              <a:ext uri="{FF2B5EF4-FFF2-40B4-BE49-F238E27FC236}">
                <a16:creationId xmlns:a16="http://schemas.microsoft.com/office/drawing/2014/main" id="{F554390B-D81B-4C0E-9B93-B88251E7E0B0}"/>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1235526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682F-245D-447C-97FF-92E27DBE4211}"/>
              </a:ext>
            </a:extLst>
          </p:cNvPr>
          <p:cNvSpPr>
            <a:spLocks noGrp="1"/>
          </p:cNvSpPr>
          <p:nvPr>
            <p:ph type="title"/>
          </p:nvPr>
        </p:nvSpPr>
        <p:spPr/>
        <p:txBody>
          <a:bodyPr/>
          <a:lstStyle/>
          <a:p>
            <a:pPr algn="ctr"/>
            <a:r>
              <a:rPr lang="en-GB" dirty="0"/>
              <a:t>Thank you </a:t>
            </a:r>
          </a:p>
        </p:txBody>
      </p:sp>
      <p:pic>
        <p:nvPicPr>
          <p:cNvPr id="4" name="Picture 3">
            <a:extLst>
              <a:ext uri="{FF2B5EF4-FFF2-40B4-BE49-F238E27FC236}">
                <a16:creationId xmlns:a16="http://schemas.microsoft.com/office/drawing/2014/main" id="{7A3B3D57-A4A8-46B4-A5C5-C01F3073E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620688"/>
            <a:ext cx="4064000" cy="4064000"/>
          </a:xfrm>
          <a:prstGeom prst="rect">
            <a:avLst/>
          </a:prstGeom>
        </p:spPr>
      </p:pic>
      <p:sp>
        <p:nvSpPr>
          <p:cNvPr id="5" name="Footer Placeholder 4">
            <a:extLst>
              <a:ext uri="{FF2B5EF4-FFF2-40B4-BE49-F238E27FC236}">
                <a16:creationId xmlns:a16="http://schemas.microsoft.com/office/drawing/2014/main" id="{ABBE2E2B-5945-4A5B-8436-82522576FC7A}"/>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176802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548" y="908720"/>
            <a:ext cx="8568952" cy="712440"/>
          </a:xfrm>
        </p:spPr>
        <p:txBody>
          <a:bodyPr/>
          <a:lstStyle/>
          <a:p>
            <a:r>
              <a:rPr lang="en-GB" dirty="0"/>
              <a:t>Over the next hour, I will…</a:t>
            </a:r>
          </a:p>
        </p:txBody>
      </p:sp>
      <p:sp>
        <p:nvSpPr>
          <p:cNvPr id="5" name="Content Placeholder 4"/>
          <p:cNvSpPr>
            <a:spLocks noGrp="1"/>
          </p:cNvSpPr>
          <p:nvPr>
            <p:ph sz="quarter" idx="13"/>
          </p:nvPr>
        </p:nvSpPr>
        <p:spPr>
          <a:xfrm>
            <a:off x="323528" y="1844824"/>
            <a:ext cx="4464496" cy="4464496"/>
          </a:xfrm>
        </p:spPr>
        <p:txBody>
          <a:bodyPr/>
          <a:lstStyle/>
          <a:p>
            <a:pPr>
              <a:buFont typeface="Arial" charset="0"/>
              <a:buChar char="•"/>
            </a:pPr>
            <a:r>
              <a:rPr lang="en-GB" dirty="0"/>
              <a:t>Explain our approach in Redbridge LEA </a:t>
            </a:r>
          </a:p>
          <a:p>
            <a:pPr>
              <a:buFont typeface="Arial" charset="0"/>
              <a:buChar char="•"/>
            </a:pPr>
            <a:r>
              <a:rPr lang="en-GB" dirty="0"/>
              <a:t>What we do at different stages</a:t>
            </a:r>
          </a:p>
          <a:p>
            <a:pPr>
              <a:buFont typeface="Arial" charset="0"/>
              <a:buChar char="•"/>
            </a:pPr>
            <a:r>
              <a:rPr lang="en-GB" dirty="0"/>
              <a:t>Some ideas and links to strategies that you can take back to your School </a:t>
            </a:r>
          </a:p>
          <a:p>
            <a:pPr>
              <a:buFont typeface="Arial" charset="0"/>
              <a:buChar char="•"/>
            </a:pPr>
            <a:r>
              <a:rPr lang="en-GB" dirty="0"/>
              <a:t>What works </a:t>
            </a:r>
          </a:p>
          <a:p>
            <a:pPr>
              <a:buFont typeface="Arial" charset="0"/>
              <a:buChar char="•"/>
            </a:pPr>
            <a:r>
              <a:rPr lang="en-GB" dirty="0"/>
              <a:t>What doesn’t work so well </a:t>
            </a:r>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8044" y="2139234"/>
            <a:ext cx="3888432" cy="3600400"/>
          </a:xfrm>
        </p:spPr>
      </p:pic>
      <p:sp>
        <p:nvSpPr>
          <p:cNvPr id="2" name="Footer Placeholder 1">
            <a:extLst>
              <a:ext uri="{FF2B5EF4-FFF2-40B4-BE49-F238E27FC236}">
                <a16:creationId xmlns:a16="http://schemas.microsoft.com/office/drawing/2014/main" id="{18BF3E43-243C-4251-B3C1-87649816409B}"/>
              </a:ext>
            </a:extLst>
          </p:cNvPr>
          <p:cNvSpPr>
            <a:spLocks noGrp="1"/>
          </p:cNvSpPr>
          <p:nvPr>
            <p:ph type="ftr" sz="quarter" idx="12"/>
          </p:nvPr>
        </p:nvSpPr>
        <p:spPr/>
        <p:txBody>
          <a:bodyPr/>
          <a:lstStyle/>
          <a:p>
            <a:r>
              <a:rPr lang="en-GB"/>
              <a:t>© Clair Warner  </a:t>
            </a:r>
          </a:p>
        </p:txBody>
      </p:sp>
    </p:spTree>
    <p:extLst>
      <p:ext uri="{BB962C8B-B14F-4D97-AF65-F5344CB8AC3E}">
        <p14:creationId xmlns:p14="http://schemas.microsoft.com/office/powerpoint/2010/main" val="279006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7F3C10-3B7D-4919-B1F9-47BDE86008CE}"/>
              </a:ext>
            </a:extLst>
          </p:cNvPr>
          <p:cNvSpPr txBox="1"/>
          <p:nvPr/>
        </p:nvSpPr>
        <p:spPr>
          <a:xfrm>
            <a:off x="899592" y="908720"/>
            <a:ext cx="7704856" cy="3108543"/>
          </a:xfrm>
          <a:prstGeom prst="rect">
            <a:avLst/>
          </a:prstGeom>
          <a:noFill/>
        </p:spPr>
        <p:txBody>
          <a:bodyPr wrap="square" rtlCol="0">
            <a:spAutoFit/>
          </a:bodyPr>
          <a:lstStyle/>
          <a:p>
            <a:r>
              <a:rPr lang="en-US" sz="2800" dirty="0"/>
              <a:t>Currently supporting Students in;</a:t>
            </a:r>
          </a:p>
          <a:p>
            <a:pPr marL="285750" indent="-285750">
              <a:buFontTx/>
              <a:buChar char="-"/>
            </a:pPr>
            <a:r>
              <a:rPr lang="en-US" sz="2800" kern="1200" dirty="0">
                <a:solidFill>
                  <a:schemeClr val="tx1"/>
                </a:solidFill>
                <a:latin typeface="+mn-lt"/>
                <a:ea typeface="+mn-ea"/>
                <a:cs typeface="+mn-cs"/>
              </a:rPr>
              <a:t>Nursery  </a:t>
            </a:r>
            <a:r>
              <a:rPr lang="en-US" sz="2800" dirty="0"/>
              <a:t>(age 2,3,4)</a:t>
            </a:r>
          </a:p>
          <a:p>
            <a:pPr marL="285750" indent="-285750">
              <a:buFontTx/>
              <a:buChar char="-"/>
            </a:pPr>
            <a:r>
              <a:rPr lang="en-US" sz="2800" kern="1200" dirty="0">
                <a:solidFill>
                  <a:schemeClr val="tx1"/>
                </a:solidFill>
                <a:latin typeface="+mn-lt"/>
                <a:ea typeface="+mn-ea"/>
                <a:cs typeface="+mn-cs"/>
              </a:rPr>
              <a:t>Reception and Early Years </a:t>
            </a:r>
          </a:p>
          <a:p>
            <a:pPr marL="285750" indent="-285750">
              <a:buFontTx/>
              <a:buChar char="-"/>
            </a:pPr>
            <a:r>
              <a:rPr lang="en-US" sz="2800" kern="1200" dirty="0">
                <a:solidFill>
                  <a:schemeClr val="tx1"/>
                </a:solidFill>
                <a:latin typeface="+mn-lt"/>
                <a:ea typeface="+mn-ea"/>
                <a:cs typeface="+mn-cs"/>
              </a:rPr>
              <a:t>Infant</a:t>
            </a:r>
          </a:p>
          <a:p>
            <a:pPr marL="285750" indent="-285750">
              <a:buFontTx/>
              <a:buChar char="-"/>
            </a:pPr>
            <a:r>
              <a:rPr lang="en-US" sz="2800" dirty="0"/>
              <a:t>Junior </a:t>
            </a:r>
          </a:p>
          <a:p>
            <a:pPr marL="285750" indent="-285750">
              <a:buFontTx/>
              <a:buChar char="-"/>
            </a:pPr>
            <a:r>
              <a:rPr lang="en-US" sz="2800" kern="1200" dirty="0">
                <a:solidFill>
                  <a:schemeClr val="tx1"/>
                </a:solidFill>
                <a:latin typeface="+mn-lt"/>
                <a:ea typeface="+mn-ea"/>
                <a:cs typeface="+mn-cs"/>
              </a:rPr>
              <a:t>Secondary </a:t>
            </a:r>
          </a:p>
          <a:p>
            <a:pPr marL="285750" indent="-285750">
              <a:buFontTx/>
              <a:buChar char="-"/>
            </a:pPr>
            <a:r>
              <a:rPr lang="en-US" sz="2800" dirty="0"/>
              <a:t>As from Sept 2019- College</a:t>
            </a:r>
            <a:endParaRPr lang="en-US" sz="2800" kern="1200" dirty="0">
              <a:solidFill>
                <a:schemeClr val="tx1"/>
              </a:solidFill>
              <a:latin typeface="+mn-lt"/>
              <a:ea typeface="+mn-ea"/>
              <a:cs typeface="+mn-cs"/>
            </a:endParaRPr>
          </a:p>
        </p:txBody>
      </p:sp>
      <p:pic>
        <p:nvPicPr>
          <p:cNvPr id="4" name="Picture 3">
            <a:extLst>
              <a:ext uri="{FF2B5EF4-FFF2-40B4-BE49-F238E27FC236}">
                <a16:creationId xmlns:a16="http://schemas.microsoft.com/office/drawing/2014/main" id="{3E0F3A1B-AF51-4EAA-A540-9AB5661DB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772816"/>
            <a:ext cx="3096344" cy="4752528"/>
          </a:xfrm>
          <a:prstGeom prst="rect">
            <a:avLst/>
          </a:prstGeom>
        </p:spPr>
      </p:pic>
      <p:sp>
        <p:nvSpPr>
          <p:cNvPr id="5" name="Footer Placeholder 4">
            <a:extLst>
              <a:ext uri="{FF2B5EF4-FFF2-40B4-BE49-F238E27FC236}">
                <a16:creationId xmlns:a16="http://schemas.microsoft.com/office/drawing/2014/main" id="{0225F3D6-8651-4498-8281-CC4283D3B988}"/>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218638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3C191F-CAA4-4588-87A2-63E45D23DB89}"/>
              </a:ext>
            </a:extLst>
          </p:cNvPr>
          <p:cNvSpPr txBox="1"/>
          <p:nvPr/>
        </p:nvSpPr>
        <p:spPr>
          <a:xfrm>
            <a:off x="1043608" y="764704"/>
            <a:ext cx="7344816" cy="1785104"/>
          </a:xfrm>
          <a:prstGeom prst="rect">
            <a:avLst/>
          </a:prstGeom>
          <a:noFill/>
        </p:spPr>
        <p:txBody>
          <a:bodyPr wrap="square" rtlCol="0">
            <a:spAutoFit/>
          </a:bodyPr>
          <a:lstStyle/>
          <a:p>
            <a:pPr algn="ctr"/>
            <a:r>
              <a:rPr lang="en-US" sz="2800" b="1" dirty="0"/>
              <a:t>Targeted training for all School Staff who support students who have Dystrophy</a:t>
            </a:r>
          </a:p>
          <a:p>
            <a:pPr algn="ctr"/>
            <a:endParaRPr lang="en-US" sz="1800" kern="1200" dirty="0">
              <a:solidFill>
                <a:schemeClr val="tx1"/>
              </a:solidFill>
              <a:latin typeface="+mn-lt"/>
              <a:ea typeface="+mn-ea"/>
              <a:cs typeface="+mn-cs"/>
            </a:endParaRPr>
          </a:p>
          <a:p>
            <a:pPr marL="285750" indent="-285750" algn="ctr">
              <a:buFont typeface="Arial" panose="020B0604020202020204" pitchFamily="34" charset="0"/>
              <a:buChar char="•"/>
            </a:pPr>
            <a:r>
              <a:rPr lang="en-US" dirty="0"/>
              <a:t>Always at the beginning of all School years </a:t>
            </a:r>
          </a:p>
          <a:p>
            <a:pPr marL="285750" indent="-285750" algn="ctr">
              <a:buFont typeface="Arial" panose="020B0604020202020204" pitchFamily="34" charset="0"/>
              <a:buChar char="•"/>
            </a:pPr>
            <a:r>
              <a:rPr lang="en-US" dirty="0"/>
              <a:t>After every new referral</a:t>
            </a:r>
          </a:p>
        </p:txBody>
      </p:sp>
      <p:pic>
        <p:nvPicPr>
          <p:cNvPr id="4" name="Picture 3">
            <a:extLst>
              <a:ext uri="{FF2B5EF4-FFF2-40B4-BE49-F238E27FC236}">
                <a16:creationId xmlns:a16="http://schemas.microsoft.com/office/drawing/2014/main" id="{A9247B66-AE8D-4967-A397-BF4027C9C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7764" y="3212976"/>
            <a:ext cx="4536504" cy="3387256"/>
          </a:xfrm>
          <a:prstGeom prst="rect">
            <a:avLst/>
          </a:prstGeom>
        </p:spPr>
      </p:pic>
      <p:sp>
        <p:nvSpPr>
          <p:cNvPr id="5" name="Footer Placeholder 4">
            <a:extLst>
              <a:ext uri="{FF2B5EF4-FFF2-40B4-BE49-F238E27FC236}">
                <a16:creationId xmlns:a16="http://schemas.microsoft.com/office/drawing/2014/main" id="{491FD64D-0130-4D0B-B25F-57C1D2DA3D67}"/>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190780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E072A5-3496-4CA0-BA7C-C7A34FE8C647}"/>
              </a:ext>
            </a:extLst>
          </p:cNvPr>
          <p:cNvSpPr txBox="1"/>
          <p:nvPr/>
        </p:nvSpPr>
        <p:spPr>
          <a:xfrm>
            <a:off x="683568" y="2501900"/>
            <a:ext cx="7776864" cy="646331"/>
          </a:xfrm>
          <a:prstGeom prst="rect">
            <a:avLst/>
          </a:prstGeom>
          <a:noFill/>
        </p:spPr>
        <p:txBody>
          <a:bodyPr wrap="square" rtlCol="0">
            <a:spAutoFit/>
          </a:bodyPr>
          <a:lstStyle/>
          <a:p>
            <a:pPr algn="ctr"/>
            <a:r>
              <a:rPr lang="en-US" sz="3600" kern="1200" dirty="0">
                <a:solidFill>
                  <a:schemeClr val="tx1"/>
                </a:solidFill>
                <a:latin typeface="+mn-lt"/>
                <a:ea typeface="+mn-ea"/>
                <a:cs typeface="+mn-cs"/>
              </a:rPr>
              <a:t>How the Story begins…</a:t>
            </a:r>
          </a:p>
        </p:txBody>
      </p:sp>
      <p:sp>
        <p:nvSpPr>
          <p:cNvPr id="3" name="Footer Placeholder 2">
            <a:extLst>
              <a:ext uri="{FF2B5EF4-FFF2-40B4-BE49-F238E27FC236}">
                <a16:creationId xmlns:a16="http://schemas.microsoft.com/office/drawing/2014/main" id="{3C1F2CA2-29AE-4C3C-998C-20AA34A76B65}"/>
              </a:ext>
            </a:extLst>
          </p:cNvPr>
          <p:cNvSpPr>
            <a:spLocks noGrp="1"/>
          </p:cNvSpPr>
          <p:nvPr>
            <p:ph type="ftr" sz="quarter" idx="12"/>
          </p:nvPr>
        </p:nvSpPr>
        <p:spPr/>
        <p:txBody>
          <a:bodyPr/>
          <a:lstStyle/>
          <a:p>
            <a:r>
              <a:rPr lang="en-GB"/>
              <a:t>© Clair Warner  </a:t>
            </a:r>
            <a:endParaRPr lang="en-GB" dirty="0"/>
          </a:p>
        </p:txBody>
      </p:sp>
    </p:spTree>
    <p:extLst>
      <p:ext uri="{BB962C8B-B14F-4D97-AF65-F5344CB8AC3E}">
        <p14:creationId xmlns:p14="http://schemas.microsoft.com/office/powerpoint/2010/main" val="3165627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360</TotalTime>
  <Words>764</Words>
  <Application>Microsoft Office PowerPoint</Application>
  <PresentationFormat>On-screen Show (4:3)</PresentationFormat>
  <Paragraphs>196</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Palatino Linotype</vt:lpstr>
      <vt:lpstr>Wingdings</vt:lpstr>
      <vt:lpstr>Elemental</vt:lpstr>
      <vt:lpstr>How to ‘do’ School !</vt:lpstr>
      <vt:lpstr> </vt:lpstr>
      <vt:lpstr>PowerPoint Presentation</vt:lpstr>
      <vt:lpstr>PowerPoint Presentation</vt:lpstr>
      <vt:lpstr>PowerPoint Presentation</vt:lpstr>
      <vt:lpstr>Over the next hour, I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Formation in groups </vt:lpstr>
      <vt:lpstr>Internal memory </vt:lpstr>
      <vt:lpstr>Lazy Eight </vt:lpstr>
      <vt:lpstr>Letter construction </vt:lpstr>
      <vt:lpstr>Small pencil trick</vt:lpstr>
      <vt:lpstr>Small pencil trick</vt:lpstr>
      <vt:lpstr>PowerPoint Presentation</vt:lpstr>
      <vt:lpstr>     Pressing too hard !</vt:lpstr>
      <vt:lpstr>        Scribble test</vt:lpstr>
      <vt:lpstr>Highlighted paper</vt:lpstr>
      <vt:lpstr>Spelling paper http://blog.maketaketeach.com/wp-content/uploads/2012/12/Highlight-paper-spelling-list2.pdf </vt:lpstr>
      <vt:lpstr>Button buddy</vt:lpstr>
      <vt:lpstr>Minions</vt:lpstr>
      <vt:lpstr>Sloped board</vt:lpstr>
      <vt:lpstr>DIY pencil grip</vt:lpstr>
      <vt:lpstr>Useful strategies to consider </vt:lpstr>
      <vt:lpstr>PowerPoint Presentation</vt:lpstr>
      <vt:lpstr>PowerPoint Presentation</vt:lpstr>
      <vt:lpstr>Spellings/ Times Tables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 Mum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‘do’ School !</dc:title>
  <dc:creator>SERC</dc:creator>
  <cp:lastModifiedBy>Clair Warner</cp:lastModifiedBy>
  <cp:revision>42</cp:revision>
  <dcterms:created xsi:type="dcterms:W3CDTF">2019-11-12T17:16:06Z</dcterms:created>
  <dcterms:modified xsi:type="dcterms:W3CDTF">2019-11-14T14:33:56Z</dcterms:modified>
</cp:coreProperties>
</file>